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52"/>
  </p:notesMasterIdLst>
  <p:sldIdLst>
    <p:sldId id="256" r:id="rId2"/>
    <p:sldId id="259" r:id="rId3"/>
    <p:sldId id="265" r:id="rId4"/>
    <p:sldId id="264" r:id="rId5"/>
    <p:sldId id="258" r:id="rId6"/>
    <p:sldId id="260" r:id="rId7"/>
    <p:sldId id="304" r:id="rId8"/>
    <p:sldId id="305" r:id="rId9"/>
    <p:sldId id="306" r:id="rId10"/>
    <p:sldId id="263" r:id="rId11"/>
    <p:sldId id="267" r:id="rId12"/>
    <p:sldId id="261" r:id="rId13"/>
    <p:sldId id="262" r:id="rId14"/>
    <p:sldId id="268" r:id="rId15"/>
    <p:sldId id="257" r:id="rId16"/>
    <p:sldId id="269" r:id="rId17"/>
    <p:sldId id="284" r:id="rId18"/>
    <p:sldId id="285" r:id="rId19"/>
    <p:sldId id="282" r:id="rId20"/>
    <p:sldId id="283" r:id="rId21"/>
    <p:sldId id="295" r:id="rId22"/>
    <p:sldId id="296" r:id="rId23"/>
    <p:sldId id="286" r:id="rId24"/>
    <p:sldId id="281" r:id="rId25"/>
    <p:sldId id="273" r:id="rId26"/>
    <p:sldId id="275" r:id="rId27"/>
    <p:sldId id="276" r:id="rId28"/>
    <p:sldId id="271" r:id="rId29"/>
    <p:sldId id="277" r:id="rId30"/>
    <p:sldId id="278" r:id="rId31"/>
    <p:sldId id="280" r:id="rId32"/>
    <p:sldId id="279" r:id="rId33"/>
    <p:sldId id="287" r:id="rId34"/>
    <p:sldId id="288" r:id="rId35"/>
    <p:sldId id="289" r:id="rId36"/>
    <p:sldId id="294" r:id="rId37"/>
    <p:sldId id="290" r:id="rId38"/>
    <p:sldId id="291" r:id="rId39"/>
    <p:sldId id="292" r:id="rId40"/>
    <p:sldId id="293" r:id="rId41"/>
    <p:sldId id="303" r:id="rId42"/>
    <p:sldId id="302" r:id="rId43"/>
    <p:sldId id="297" r:id="rId44"/>
    <p:sldId id="298" r:id="rId45"/>
    <p:sldId id="299" r:id="rId46"/>
    <p:sldId id="300" r:id="rId47"/>
    <p:sldId id="301" r:id="rId48"/>
    <p:sldId id="274" r:id="rId49"/>
    <p:sldId id="266" r:id="rId50"/>
    <p:sldId id="307"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61" autoAdjust="0"/>
    <p:restoredTop sz="92971" autoAdjust="0"/>
  </p:normalViewPr>
  <p:slideViewPr>
    <p:cSldViewPr snapToGrid="0">
      <p:cViewPr varScale="1">
        <p:scale>
          <a:sx n="55" d="100"/>
          <a:sy n="55" d="100"/>
        </p:scale>
        <p:origin x="65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A3A6CE-FFB7-4563-825A-8F4324998DE9}" type="datetimeFigureOut">
              <a:rPr lang="en-US" smtClean="0"/>
              <a:t>4/1/2019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AE62D8-C786-4300-85BE-878892444AC9}" type="slidenum">
              <a:rPr lang="en-US" smtClean="0"/>
              <a:t>‹#›</a:t>
            </a:fld>
            <a:endParaRPr lang="en-US"/>
          </a:p>
        </p:txBody>
      </p:sp>
    </p:spTree>
    <p:extLst>
      <p:ext uri="{BB962C8B-B14F-4D97-AF65-F5344CB8AC3E}">
        <p14:creationId xmlns:p14="http://schemas.microsoft.com/office/powerpoint/2010/main" val="1144722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QmuBaL-xWfw"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IKLclFS8GD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https://ajslp.pubs.asha.org/article.aspx?articleid=1774774 </a:t>
            </a:r>
          </a:p>
          <a:p>
            <a:r>
              <a:rPr lang="en-US" sz="1200" dirty="0"/>
              <a:t>Harris, M. D., &amp; </a:t>
            </a:r>
            <a:r>
              <a:rPr lang="en-US" sz="1200" dirty="0" err="1"/>
              <a:t>Reichle</a:t>
            </a:r>
            <a:r>
              <a:rPr lang="en-US" sz="1200" dirty="0"/>
              <a:t>, J. (2004). The Impact of Aided Language Stimulation on Symbol Comprehension and Production in Children With Moderate Cognitive Disabilities. </a:t>
            </a:r>
            <a:r>
              <a:rPr lang="en-US" sz="1200" i="1" dirty="0"/>
              <a:t>American Journal of Speech-Language Pathology,</a:t>
            </a:r>
            <a:r>
              <a:rPr lang="en-US" sz="1200" dirty="0"/>
              <a:t> </a:t>
            </a:r>
            <a:r>
              <a:rPr lang="en-US" sz="1200" i="1" dirty="0"/>
              <a:t>13</a:t>
            </a:r>
            <a:r>
              <a:rPr lang="en-US" sz="1200" dirty="0"/>
              <a:t>(2), 155. doi:10.1044/1058-0360(2004/016)</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Dada, S., &amp; </a:t>
            </a:r>
            <a:r>
              <a:rPr lang="en-US" sz="1200" dirty="0" err="1"/>
              <a:t>Alant</a:t>
            </a:r>
            <a:r>
              <a:rPr lang="en-US" sz="1200" dirty="0"/>
              <a:t>, E. (2009). The Effect of Aided Language Stimulation on Vocabulary Acquisition in Children With Little or No Functional Speech. </a:t>
            </a:r>
            <a:r>
              <a:rPr lang="en-US" sz="1200" i="1" dirty="0"/>
              <a:t>American Journal of Speech-Language Pathology,</a:t>
            </a:r>
            <a:r>
              <a:rPr lang="en-US" sz="1200" dirty="0"/>
              <a:t> </a:t>
            </a:r>
            <a:r>
              <a:rPr lang="en-US" sz="1200" i="1" dirty="0"/>
              <a:t>18</a:t>
            </a:r>
            <a:r>
              <a:rPr lang="en-US" sz="1200" dirty="0"/>
              <a:t>(1), 50. doi:10.1044/1058-0360(2008/07-0018)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Drager, K. D., Postal, V. J., </a:t>
            </a:r>
            <a:r>
              <a:rPr lang="en-US" sz="1200" dirty="0" err="1"/>
              <a:t>Carrolus</a:t>
            </a:r>
            <a:r>
              <a:rPr lang="en-US" sz="1200" dirty="0"/>
              <a:t>, L., Castellano, M., Gagliano, C., &amp; Glynn, J. (2006). The Effect of Aided Language Modeling on Symbol Comprehension and Production in 2 Preschoolers With Autism. </a:t>
            </a:r>
            <a:r>
              <a:rPr lang="en-US" sz="1200" i="1" dirty="0"/>
              <a:t>American Journal of Speech-Language Pathology,</a:t>
            </a:r>
            <a:r>
              <a:rPr lang="en-US" sz="1200" dirty="0"/>
              <a:t> </a:t>
            </a:r>
            <a:r>
              <a:rPr lang="en-US" sz="1200" i="1" dirty="0"/>
              <a:t>15</a:t>
            </a:r>
            <a:r>
              <a:rPr lang="en-US" sz="1200" dirty="0"/>
              <a:t>(2), 112. doi:10.1044/1058-0360(2006/012)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5"/>
          </p:nvPr>
        </p:nvSpPr>
        <p:spPr/>
        <p:txBody>
          <a:bodyPr/>
          <a:lstStyle/>
          <a:p>
            <a:fld id="{FAAE62D8-C786-4300-85BE-878892444AC9}" type="slidenum">
              <a:rPr lang="en-US" smtClean="0"/>
              <a:t>10</a:t>
            </a:fld>
            <a:endParaRPr lang="en-US"/>
          </a:p>
        </p:txBody>
      </p:sp>
    </p:spTree>
    <p:extLst>
      <p:ext uri="{BB962C8B-B14F-4D97-AF65-F5344CB8AC3E}">
        <p14:creationId xmlns:p14="http://schemas.microsoft.com/office/powerpoint/2010/main" val="318284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AE62D8-C786-4300-85BE-878892444AC9}" type="slidenum">
              <a:rPr lang="en-US" smtClean="0"/>
              <a:t>12</a:t>
            </a:fld>
            <a:endParaRPr lang="en-US"/>
          </a:p>
        </p:txBody>
      </p:sp>
    </p:spTree>
    <p:extLst>
      <p:ext uri="{BB962C8B-B14F-4D97-AF65-F5344CB8AC3E}">
        <p14:creationId xmlns:p14="http://schemas.microsoft.com/office/powerpoint/2010/main" val="1665777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https://www.youtube.com/watch?v=QmuBaL-xWfw</a:t>
            </a:r>
            <a:r>
              <a:rPr lang="en-US" dirty="0"/>
              <a:t> </a:t>
            </a:r>
          </a:p>
          <a:p>
            <a:endParaRPr lang="en-US" dirty="0"/>
          </a:p>
        </p:txBody>
      </p:sp>
      <p:sp>
        <p:nvSpPr>
          <p:cNvPr id="4" name="Slide Number Placeholder 3"/>
          <p:cNvSpPr>
            <a:spLocks noGrp="1"/>
          </p:cNvSpPr>
          <p:nvPr>
            <p:ph type="sldNum" sz="quarter" idx="5"/>
          </p:nvPr>
        </p:nvSpPr>
        <p:spPr/>
        <p:txBody>
          <a:bodyPr/>
          <a:lstStyle/>
          <a:p>
            <a:fld id="{FAAE62D8-C786-4300-85BE-878892444AC9}" type="slidenum">
              <a:rPr lang="en-US" smtClean="0"/>
              <a:t>15</a:t>
            </a:fld>
            <a:endParaRPr lang="en-US"/>
          </a:p>
        </p:txBody>
      </p:sp>
    </p:spTree>
    <p:extLst>
      <p:ext uri="{BB962C8B-B14F-4D97-AF65-F5344CB8AC3E}">
        <p14:creationId xmlns:p14="http://schemas.microsoft.com/office/powerpoint/2010/main" val="2225318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https://www.youtube.com/watch?v=IKLclFS8GDg</a:t>
            </a:r>
            <a:endParaRPr lang="en-US" dirty="0"/>
          </a:p>
          <a:p>
            <a:endParaRPr lang="en-US" dirty="0"/>
          </a:p>
        </p:txBody>
      </p:sp>
      <p:sp>
        <p:nvSpPr>
          <p:cNvPr id="4" name="Slide Number Placeholder 3"/>
          <p:cNvSpPr>
            <a:spLocks noGrp="1"/>
          </p:cNvSpPr>
          <p:nvPr>
            <p:ph type="sldNum" sz="quarter" idx="5"/>
          </p:nvPr>
        </p:nvSpPr>
        <p:spPr/>
        <p:txBody>
          <a:bodyPr/>
          <a:lstStyle/>
          <a:p>
            <a:fld id="{FAAE62D8-C786-4300-85BE-878892444AC9}" type="slidenum">
              <a:rPr lang="en-US" smtClean="0"/>
              <a:t>16</a:t>
            </a:fld>
            <a:endParaRPr lang="en-US"/>
          </a:p>
        </p:txBody>
      </p:sp>
    </p:spTree>
    <p:extLst>
      <p:ext uri="{BB962C8B-B14F-4D97-AF65-F5344CB8AC3E}">
        <p14:creationId xmlns:p14="http://schemas.microsoft.com/office/powerpoint/2010/main" val="2330348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https://www.youtube.com/watch?v=cPeWQDKQsGw</a:t>
            </a:r>
          </a:p>
        </p:txBody>
      </p:sp>
      <p:sp>
        <p:nvSpPr>
          <p:cNvPr id="4" name="Slide Number Placeholder 3"/>
          <p:cNvSpPr>
            <a:spLocks noGrp="1"/>
          </p:cNvSpPr>
          <p:nvPr>
            <p:ph type="sldNum" sz="quarter" idx="5"/>
          </p:nvPr>
        </p:nvSpPr>
        <p:spPr/>
        <p:txBody>
          <a:bodyPr/>
          <a:lstStyle/>
          <a:p>
            <a:fld id="{FAAE62D8-C786-4300-85BE-878892444AC9}" type="slidenum">
              <a:rPr lang="en-US" smtClean="0"/>
              <a:t>17</a:t>
            </a:fld>
            <a:endParaRPr lang="en-US"/>
          </a:p>
        </p:txBody>
      </p:sp>
    </p:spTree>
    <p:extLst>
      <p:ext uri="{BB962C8B-B14F-4D97-AF65-F5344CB8AC3E}">
        <p14:creationId xmlns:p14="http://schemas.microsoft.com/office/powerpoint/2010/main" val="300815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3076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380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600095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45371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518538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60074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748488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6585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1316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1381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4/1/2019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788664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1140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1652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9970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4/1/2019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13626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301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4/1/2019</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5723787"/>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QmuBaL-xWfw" TargetMode="Externa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video" Target="https://www.youtube.com/embed/IKLclFS8GDg?feature=oembed" TargetMode="Externa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ideo" Target="https://www.youtube.com/embed/cPeWQDKQsGw?feature=oembed" TargetMode="Externa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5yhWUbTdgc" TargetMode="External"/><Relationship Id="rId2" Type="http://schemas.openxmlformats.org/officeDocument/2006/relationships/slideLayout" Target="../slideLayouts/slideLayout4.xml"/><Relationship Id="rId1" Type="http://schemas.openxmlformats.org/officeDocument/2006/relationships/video" Target="https://www.youtube.com/embed/-5yhWUbTdgc?feature=oembed" TargetMode="Externa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hyperlink" Target="https://www.youtube.com/watch?v=8Q31WVV7tjw" TargetMode="External"/><Relationship Id="rId2" Type="http://schemas.openxmlformats.org/officeDocument/2006/relationships/hyperlink" Target="https://www.youtube.com/watch?v=oTWQ0hPq6-I&amp;list=PL-7bOJxXFtRp_TU3h8E4JqizxAVLoSJ2x" TargetMode="External"/><Relationship Id="rId1" Type="http://schemas.openxmlformats.org/officeDocument/2006/relationships/slideLayout" Target="../slideLayouts/slideLayout4.xml"/><Relationship Id="rId5" Type="http://schemas.openxmlformats.org/officeDocument/2006/relationships/hyperlink" Target="https://www.youtube.com/watch?v=IimZXepSXfI" TargetMode="External"/><Relationship Id="rId4" Type="http://schemas.openxmlformats.org/officeDocument/2006/relationships/hyperlink" Target="https://www.youtube.com/watch?v=Gbc57V52CvA&amp;index=5&amp;list=PLfQnuxbhVNX-otyYW_CQIf6kQQhlosK_5"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9bmH9k496aI&amp;list=PLfglx-VvJeZEefIShv14NUTLwXe-wecqI" TargetMode="External"/><Relationship Id="rId2" Type="http://schemas.openxmlformats.org/officeDocument/2006/relationships/hyperlink" Target="https://www.youtube.com/watch?v=3_pivIVcVYk&amp;list=PLDRjsm69iKeIRPvyxPsgWelQwTFKG1I7c" TargetMode="External"/><Relationship Id="rId1" Type="http://schemas.openxmlformats.org/officeDocument/2006/relationships/slideLayout" Target="../slideLayouts/slideLayout4.xml"/><Relationship Id="rId5" Type="http://schemas.openxmlformats.org/officeDocument/2006/relationships/hyperlink" Target="https://www.youtube.com/watch?v=cCbKQrpWfe0&amp;list=PLfglx-VvJeZEefIShv14NUTLwXe-wecqI&amp;index=7" TargetMode="External"/><Relationship Id="rId4" Type="http://schemas.openxmlformats.org/officeDocument/2006/relationships/hyperlink" Target="https://www.youtube.com/watch?v=5P-89FdwlGc"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touchchatapp.com/support/software-updates" TargetMode="External"/><Relationship Id="rId2" Type="http://schemas.openxmlformats.org/officeDocument/2006/relationships/hyperlink" Target="https://www.asha.org/Practice-Portal/Professional-Issues/Augmentative-and-Alternative-Communication/" TargetMode="External"/><Relationship Id="rId1" Type="http://schemas.openxmlformats.org/officeDocument/2006/relationships/slideLayout" Target="../slideLayouts/slideLayout4.xml"/><Relationship Id="rId6" Type="http://schemas.openxmlformats.org/officeDocument/2006/relationships/hyperlink" Target="https://www.aacandautism.com/assets/uploads/LAMP_board_30_by_59_5_rectangles.pdf" TargetMode="External"/><Relationship Id="rId5" Type="http://schemas.openxmlformats.org/officeDocument/2006/relationships/hyperlink" Target="http://vlindertherapies.com/blog/2018/4/14/aided-language-what-how-to-model-aac.html" TargetMode="External"/><Relationship Id="rId4" Type="http://schemas.openxmlformats.org/officeDocument/2006/relationships/hyperlink" Target="https://www.prentrom.com/support/PASS/download-nuvoice-pass-software"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27854-24DE-44AB-A34F-1FB33C43519F}"/>
              </a:ext>
            </a:extLst>
          </p:cNvPr>
          <p:cNvSpPr>
            <a:spLocks noGrp="1"/>
          </p:cNvSpPr>
          <p:nvPr>
            <p:ph type="ctrTitle"/>
          </p:nvPr>
        </p:nvSpPr>
        <p:spPr>
          <a:xfrm>
            <a:off x="4419136" y="1020871"/>
            <a:ext cx="6960759" cy="2849671"/>
          </a:xfrm>
        </p:spPr>
        <p:txBody>
          <a:bodyPr>
            <a:normAutofit/>
          </a:bodyPr>
          <a:lstStyle/>
          <a:p>
            <a:pPr algn="l"/>
            <a:r>
              <a:rPr lang="en-US" sz="6000" dirty="0">
                <a:solidFill>
                  <a:srgbClr val="FFFFFF"/>
                </a:solidFill>
              </a:rPr>
              <a:t>Aided Language Stimulation</a:t>
            </a:r>
          </a:p>
        </p:txBody>
      </p:sp>
      <p:sp>
        <p:nvSpPr>
          <p:cNvPr id="3" name="Subtitle 2">
            <a:extLst>
              <a:ext uri="{FF2B5EF4-FFF2-40B4-BE49-F238E27FC236}">
                <a16:creationId xmlns:a16="http://schemas.microsoft.com/office/drawing/2014/main" id="{E309CE1C-926C-468F-8BE1-709C18E60E0C}"/>
              </a:ext>
            </a:extLst>
          </p:cNvPr>
          <p:cNvSpPr>
            <a:spLocks noGrp="1"/>
          </p:cNvSpPr>
          <p:nvPr>
            <p:ph type="subTitle" idx="1"/>
          </p:nvPr>
        </p:nvSpPr>
        <p:spPr>
          <a:xfrm>
            <a:off x="4548104" y="3962088"/>
            <a:ext cx="6112077" cy="1186108"/>
          </a:xfrm>
        </p:spPr>
        <p:txBody>
          <a:bodyPr>
            <a:normAutofit/>
          </a:bodyPr>
          <a:lstStyle/>
          <a:p>
            <a:pPr algn="l"/>
            <a:r>
              <a:rPr lang="en-US" dirty="0">
                <a:solidFill>
                  <a:srgbClr val="FFFFFF">
                    <a:alpha val="70000"/>
                  </a:srgbClr>
                </a:solidFill>
              </a:rPr>
              <a:t>WVSHA 2019 8:00-9:30</a:t>
            </a:r>
          </a:p>
        </p:txBody>
      </p:sp>
    </p:spTree>
    <p:extLst>
      <p:ext uri="{BB962C8B-B14F-4D97-AF65-F5344CB8AC3E}">
        <p14:creationId xmlns:p14="http://schemas.microsoft.com/office/powerpoint/2010/main" val="49550672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D9D6-E2A7-458D-AAFE-B8926C8656EC}"/>
              </a:ext>
            </a:extLst>
          </p:cNvPr>
          <p:cNvSpPr>
            <a:spLocks noGrp="1"/>
          </p:cNvSpPr>
          <p:nvPr>
            <p:ph type="title"/>
          </p:nvPr>
        </p:nvSpPr>
        <p:spPr/>
        <p:txBody>
          <a:bodyPr/>
          <a:lstStyle/>
          <a:p>
            <a:r>
              <a:rPr lang="en-US" dirty="0"/>
              <a:t>Research </a:t>
            </a:r>
          </a:p>
        </p:txBody>
      </p:sp>
      <p:sp>
        <p:nvSpPr>
          <p:cNvPr id="3" name="Content Placeholder 2">
            <a:extLst>
              <a:ext uri="{FF2B5EF4-FFF2-40B4-BE49-F238E27FC236}">
                <a16:creationId xmlns:a16="http://schemas.microsoft.com/office/drawing/2014/main" id="{9E25ED09-838F-4FBE-967C-4825D4F7FF6F}"/>
              </a:ext>
            </a:extLst>
          </p:cNvPr>
          <p:cNvSpPr>
            <a:spLocks noGrp="1"/>
          </p:cNvSpPr>
          <p:nvPr>
            <p:ph sz="half" idx="1"/>
          </p:nvPr>
        </p:nvSpPr>
        <p:spPr/>
        <p:txBody>
          <a:bodyPr>
            <a:normAutofit fontScale="92500" lnSpcReduction="10000"/>
          </a:bodyPr>
          <a:lstStyle/>
          <a:p>
            <a:r>
              <a:rPr lang="en-US" sz="2000" dirty="0"/>
              <a:t>The Impact of Aided Language Stimulation on Symbol Comprehension and Production in Children With Moderate Cognitive Disabilities</a:t>
            </a:r>
          </a:p>
          <a:p>
            <a:r>
              <a:rPr lang="en-US" sz="2000" dirty="0"/>
              <a:t>The Effect of Aided Language Stimulation on Vocabulary Acquisition in Children With Little or No Functional Speech</a:t>
            </a:r>
          </a:p>
          <a:p>
            <a:r>
              <a:rPr lang="en-US" sz="2000" dirty="0"/>
              <a:t>The Effect of Aided Language Modeling on Symbol Comprehension and Production in 2 Preschoolers With Autism</a:t>
            </a:r>
          </a:p>
        </p:txBody>
      </p:sp>
      <p:pic>
        <p:nvPicPr>
          <p:cNvPr id="1028" name="Picture 4" descr="Image result for ugh gif">
            <a:extLst>
              <a:ext uri="{FF2B5EF4-FFF2-40B4-BE49-F238E27FC236}">
                <a16:creationId xmlns:a16="http://schemas.microsoft.com/office/drawing/2014/main" id="{98583270-6F66-4009-BFF3-32E8BD67BA4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907565" y="2160589"/>
            <a:ext cx="5168199" cy="3691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407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3378-E744-4B6E-9F7B-34188BF9C23E}"/>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494C1796-EAAA-4DC1-85F8-4323ED423C6C}"/>
              </a:ext>
            </a:extLst>
          </p:cNvPr>
          <p:cNvSpPr>
            <a:spLocks noGrp="1"/>
          </p:cNvSpPr>
          <p:nvPr>
            <p:ph sz="half" idx="1"/>
          </p:nvPr>
        </p:nvSpPr>
        <p:spPr/>
        <p:txBody>
          <a:bodyPr/>
          <a:lstStyle/>
          <a:p>
            <a:r>
              <a:rPr lang="en-US" dirty="0"/>
              <a:t>Aided language stimulation facilitates symbol comprehension in individuals with moderate cognitive disability who are functionally nonspeaking. The findings also support the hypothesis that aided language stimulation facilitates symbol production (object labeling).</a:t>
            </a:r>
          </a:p>
        </p:txBody>
      </p:sp>
      <p:sp>
        <p:nvSpPr>
          <p:cNvPr id="4" name="Content Placeholder 3">
            <a:extLst>
              <a:ext uri="{FF2B5EF4-FFF2-40B4-BE49-F238E27FC236}">
                <a16:creationId xmlns:a16="http://schemas.microsoft.com/office/drawing/2014/main" id="{5AE96D00-3706-43AC-9AE9-E8CE1BB9B3FD}"/>
              </a:ext>
            </a:extLst>
          </p:cNvPr>
          <p:cNvSpPr>
            <a:spLocks noGrp="1"/>
          </p:cNvSpPr>
          <p:nvPr>
            <p:ph sz="half" idx="2"/>
          </p:nvPr>
        </p:nvSpPr>
        <p:spPr/>
        <p:txBody>
          <a:bodyPr/>
          <a:lstStyle/>
          <a:p>
            <a:r>
              <a:rPr lang="en-US" dirty="0"/>
              <a:t>The results indicated that all  participants acquired the target vocabulary items. There were, however, variations in the rate of acquisition.</a:t>
            </a:r>
          </a:p>
          <a:p>
            <a:r>
              <a:rPr lang="en-US" dirty="0"/>
              <a:t>Both participants demonstrated increased symbol comprehension and elicited symbol production. In addition, both participants demonstrated that symbol comprehension and symbol production could be maintained. </a:t>
            </a:r>
          </a:p>
          <a:p>
            <a:endParaRPr lang="en-US" dirty="0"/>
          </a:p>
        </p:txBody>
      </p:sp>
    </p:spTree>
    <p:extLst>
      <p:ext uri="{BB962C8B-B14F-4D97-AF65-F5344CB8AC3E}">
        <p14:creationId xmlns:p14="http://schemas.microsoft.com/office/powerpoint/2010/main" val="2048278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00409-9D3A-446C-98A3-3800DEB5BFA7}"/>
              </a:ext>
            </a:extLst>
          </p:cNvPr>
          <p:cNvSpPr>
            <a:spLocks noGrp="1"/>
          </p:cNvSpPr>
          <p:nvPr>
            <p:ph type="title"/>
          </p:nvPr>
        </p:nvSpPr>
        <p:spPr/>
        <p:txBody>
          <a:bodyPr/>
          <a:lstStyle/>
          <a:p>
            <a:r>
              <a:rPr lang="en-US" dirty="0"/>
              <a:t>Statistics</a:t>
            </a:r>
          </a:p>
        </p:txBody>
      </p:sp>
      <p:sp>
        <p:nvSpPr>
          <p:cNvPr id="3" name="Content Placeholder 2">
            <a:extLst>
              <a:ext uri="{FF2B5EF4-FFF2-40B4-BE49-F238E27FC236}">
                <a16:creationId xmlns:a16="http://schemas.microsoft.com/office/drawing/2014/main" id="{2F23FF09-1872-4975-B23B-0A0F05860B58}"/>
              </a:ext>
            </a:extLst>
          </p:cNvPr>
          <p:cNvSpPr>
            <a:spLocks noGrp="1"/>
          </p:cNvSpPr>
          <p:nvPr>
            <p:ph sz="half" idx="1"/>
          </p:nvPr>
        </p:nvSpPr>
        <p:spPr/>
        <p:txBody>
          <a:bodyPr>
            <a:normAutofit fontScale="92500" lnSpcReduction="20000"/>
          </a:bodyPr>
          <a:lstStyle/>
          <a:p>
            <a:r>
              <a:rPr lang="en-US" altLang="en-US" sz="2400" dirty="0"/>
              <a:t>Typically developing child by 18 months has been exposed to 4,380 waking hours of oral language.</a:t>
            </a:r>
          </a:p>
          <a:p>
            <a:endParaRPr lang="en-US" altLang="en-US" sz="2400" dirty="0"/>
          </a:p>
          <a:p>
            <a:endParaRPr lang="en-US" altLang="en-US" sz="2400" dirty="0"/>
          </a:p>
          <a:p>
            <a:r>
              <a:rPr lang="en-US" altLang="en-US" sz="2400" dirty="0"/>
              <a:t>Typical AAC user exposed to 2x/week for 30 minutes would take </a:t>
            </a:r>
            <a:r>
              <a:rPr lang="en-US" altLang="en-US" sz="2400" b="1" dirty="0">
                <a:solidFill>
                  <a:srgbClr val="FF0000"/>
                </a:solidFill>
              </a:rPr>
              <a:t>84</a:t>
            </a:r>
            <a:r>
              <a:rPr lang="en-US" altLang="en-US" sz="2400" dirty="0"/>
              <a:t> years to have same level of exposure.</a:t>
            </a:r>
          </a:p>
          <a:p>
            <a:endParaRPr lang="en-US" dirty="0"/>
          </a:p>
        </p:txBody>
      </p:sp>
      <p:sp>
        <p:nvSpPr>
          <p:cNvPr id="4" name="Content Placeholder 3">
            <a:extLst>
              <a:ext uri="{FF2B5EF4-FFF2-40B4-BE49-F238E27FC236}">
                <a16:creationId xmlns:a16="http://schemas.microsoft.com/office/drawing/2014/main" id="{B2751A97-4085-4134-81DA-A4215A82B3BF}"/>
              </a:ext>
            </a:extLst>
          </p:cNvPr>
          <p:cNvSpPr>
            <a:spLocks noGrp="1"/>
          </p:cNvSpPr>
          <p:nvPr>
            <p:ph sz="half" idx="2"/>
          </p:nvPr>
        </p:nvSpPr>
        <p:spPr>
          <a:xfrm>
            <a:off x="5089970" y="2160589"/>
            <a:ext cx="4358830" cy="4087811"/>
          </a:xfrm>
        </p:spPr>
        <p:txBody>
          <a:bodyPr>
            <a:normAutofit fontScale="92500" lnSpcReduction="20000"/>
          </a:bodyPr>
          <a:lstStyle/>
          <a:p>
            <a:r>
              <a:rPr lang="en-US" altLang="en-US" sz="2400" dirty="0"/>
              <a:t>Typically developing child will demonstrate language competency around 9-12 years of age having been immersed and practicing oral language for 36,500 hours.</a:t>
            </a:r>
          </a:p>
          <a:p>
            <a:endParaRPr lang="en-US" altLang="en-US" sz="500" dirty="0"/>
          </a:p>
          <a:p>
            <a:r>
              <a:rPr lang="en-US" altLang="en-US" sz="2400" dirty="0"/>
              <a:t>Typical AAC user exposed to 2x/week for 30 minutes would take </a:t>
            </a:r>
            <a:r>
              <a:rPr lang="en-US" altLang="en-US" sz="2400" b="1" dirty="0">
                <a:solidFill>
                  <a:srgbClr val="FF0000"/>
                </a:solidFill>
              </a:rPr>
              <a:t>701</a:t>
            </a:r>
            <a:r>
              <a:rPr lang="en-US" altLang="en-US" sz="2400" dirty="0"/>
              <a:t> years to have same level of exposure.</a:t>
            </a:r>
          </a:p>
          <a:p>
            <a:pPr lvl="2">
              <a:buNone/>
            </a:pPr>
            <a:endParaRPr lang="en-US" altLang="en-US" sz="1700" dirty="0"/>
          </a:p>
          <a:p>
            <a:pPr lvl="2">
              <a:buNone/>
            </a:pPr>
            <a:r>
              <a:rPr lang="en-US" altLang="en-US" sz="1700" dirty="0"/>
              <a:t>Jane Korsten (2011) QIAT Listserv</a:t>
            </a:r>
          </a:p>
          <a:p>
            <a:endParaRPr lang="en-US" dirty="0"/>
          </a:p>
        </p:txBody>
      </p:sp>
    </p:spTree>
    <p:extLst>
      <p:ext uri="{BB962C8B-B14F-4D97-AF65-F5344CB8AC3E}">
        <p14:creationId xmlns:p14="http://schemas.microsoft.com/office/powerpoint/2010/main" val="3595300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9575-0B27-40E5-9BF1-BF295C522DAF}"/>
              </a:ext>
            </a:extLst>
          </p:cNvPr>
          <p:cNvSpPr>
            <a:spLocks noGrp="1"/>
          </p:cNvSpPr>
          <p:nvPr>
            <p:ph type="title"/>
          </p:nvPr>
        </p:nvSpPr>
        <p:spPr/>
        <p:txBody>
          <a:bodyPr/>
          <a:lstStyle/>
          <a:p>
            <a:r>
              <a:rPr lang="en-US" dirty="0"/>
              <a:t>How to Do it!</a:t>
            </a:r>
          </a:p>
        </p:txBody>
      </p:sp>
      <p:sp>
        <p:nvSpPr>
          <p:cNvPr id="3" name="Content Placeholder 2">
            <a:extLst>
              <a:ext uri="{FF2B5EF4-FFF2-40B4-BE49-F238E27FC236}">
                <a16:creationId xmlns:a16="http://schemas.microsoft.com/office/drawing/2014/main" id="{58828B84-1048-49EE-8A83-FC0D442E35E8}"/>
              </a:ext>
            </a:extLst>
          </p:cNvPr>
          <p:cNvSpPr>
            <a:spLocks noGrp="1"/>
          </p:cNvSpPr>
          <p:nvPr>
            <p:ph sz="half" idx="1"/>
          </p:nvPr>
        </p:nvSpPr>
        <p:spPr/>
        <p:txBody>
          <a:bodyPr/>
          <a:lstStyle/>
          <a:p>
            <a:r>
              <a:rPr lang="en-US" dirty="0"/>
              <a:t>Familiarize yourself with their system (this is the biggest barrier)</a:t>
            </a:r>
          </a:p>
          <a:p>
            <a:r>
              <a:rPr lang="en-US" dirty="0"/>
              <a:t>Some apps and devices have versions you can use on your computer or can get a “lite” version you can use to learn the system</a:t>
            </a:r>
          </a:p>
          <a:p>
            <a:r>
              <a:rPr lang="en-US" dirty="0"/>
              <a:t>Touch the keys on their device/system as you say the words</a:t>
            </a:r>
          </a:p>
          <a:p>
            <a:endParaRPr lang="en-US" dirty="0"/>
          </a:p>
        </p:txBody>
      </p:sp>
      <p:pic>
        <p:nvPicPr>
          <p:cNvPr id="5" name="Picture 2" descr="Image result for kids using an AAC device">
            <a:extLst>
              <a:ext uri="{FF2B5EF4-FFF2-40B4-BE49-F238E27FC236}">
                <a16:creationId xmlns:a16="http://schemas.microsoft.com/office/drawing/2014/main" id="{79D160CF-C002-4CCC-8E5F-EDEFB4B4EFC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76850" y="2431256"/>
            <a:ext cx="3810000" cy="334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44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66B5-4D97-41F9-8E8E-57BD25303885}"/>
              </a:ext>
            </a:extLst>
          </p:cNvPr>
          <p:cNvSpPr>
            <a:spLocks noGrp="1"/>
          </p:cNvSpPr>
          <p:nvPr>
            <p:ph type="title"/>
          </p:nvPr>
        </p:nvSpPr>
        <p:spPr/>
        <p:txBody>
          <a:bodyPr/>
          <a:lstStyle/>
          <a:p>
            <a:r>
              <a:rPr lang="en-US" dirty="0"/>
              <a:t>When do you do it?</a:t>
            </a:r>
          </a:p>
        </p:txBody>
      </p:sp>
      <p:sp>
        <p:nvSpPr>
          <p:cNvPr id="3" name="Content Placeholder 2">
            <a:extLst>
              <a:ext uri="{FF2B5EF4-FFF2-40B4-BE49-F238E27FC236}">
                <a16:creationId xmlns:a16="http://schemas.microsoft.com/office/drawing/2014/main" id="{A33DDFA0-8A66-40EF-BB90-3F1F46DDC05D}"/>
              </a:ext>
            </a:extLst>
          </p:cNvPr>
          <p:cNvSpPr>
            <a:spLocks noGrp="1"/>
          </p:cNvSpPr>
          <p:nvPr>
            <p:ph sz="half" idx="1"/>
          </p:nvPr>
        </p:nvSpPr>
        <p:spPr/>
        <p:txBody>
          <a:bodyPr/>
          <a:lstStyle/>
          <a:p>
            <a:r>
              <a:rPr lang="en-US" dirty="0"/>
              <a:t>ALL THE TIME!</a:t>
            </a:r>
          </a:p>
          <a:p>
            <a:endParaRPr lang="en-US" dirty="0"/>
          </a:p>
          <a:p>
            <a:r>
              <a:rPr lang="en-US" dirty="0"/>
              <a:t>MODEL, MODEL, MODEL!!!</a:t>
            </a:r>
          </a:p>
          <a:p>
            <a:r>
              <a:rPr lang="en-US" dirty="0"/>
              <a:t>Just like we model constantly for verbal communicators and expand their utterances, etc. we need to also model on the students AAC systems!</a:t>
            </a:r>
          </a:p>
          <a:p>
            <a:endParaRPr lang="en-US" dirty="0"/>
          </a:p>
        </p:txBody>
      </p:sp>
      <p:pic>
        <p:nvPicPr>
          <p:cNvPr id="5" name="Picture 2" descr="Image result for AAC DEVICE USER">
            <a:extLst>
              <a:ext uri="{FF2B5EF4-FFF2-40B4-BE49-F238E27FC236}">
                <a16:creationId xmlns:a16="http://schemas.microsoft.com/office/drawing/2014/main" id="{8EA80553-1E17-472F-81E4-5102021F83B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89525" y="2704907"/>
            <a:ext cx="4184650" cy="2792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988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a:hlinkClick r:id="" action="ppaction://media"/>
            <a:extLst>
              <a:ext uri="{FF2B5EF4-FFF2-40B4-BE49-F238E27FC236}">
                <a16:creationId xmlns:a16="http://schemas.microsoft.com/office/drawing/2014/main" id="{968FE40B-F1D8-43E7-A7D1-7B5DCF729AD2}"/>
              </a:ext>
            </a:extLst>
          </p:cNvPr>
          <p:cNvPicPr>
            <a:picLocks noRot="1" noChangeAspect="1"/>
          </p:cNvPicPr>
          <p:nvPr>
            <a:videoFile r:link="rId1"/>
          </p:nvPr>
        </p:nvPicPr>
        <p:blipFill>
          <a:blip r:embed="rId4"/>
          <a:stretch>
            <a:fillRect/>
          </a:stretch>
        </p:blipFill>
        <p:spPr>
          <a:xfrm>
            <a:off x="1138099" y="849147"/>
            <a:ext cx="9915802" cy="5577638"/>
          </a:xfrm>
          <a:prstGeom prst="rect">
            <a:avLst/>
          </a:prstGeom>
        </p:spPr>
      </p:pic>
      <p:sp>
        <p:nvSpPr>
          <p:cNvPr id="6" name="Title 1">
            <a:extLst>
              <a:ext uri="{FF2B5EF4-FFF2-40B4-BE49-F238E27FC236}">
                <a16:creationId xmlns:a16="http://schemas.microsoft.com/office/drawing/2014/main" id="{4C19C4BC-A292-4578-815A-2B6A354E5DE9}"/>
              </a:ext>
            </a:extLst>
          </p:cNvPr>
          <p:cNvSpPr txBox="1">
            <a:spLocks/>
          </p:cNvSpPr>
          <p:nvPr/>
        </p:nvSpPr>
        <p:spPr>
          <a:xfrm>
            <a:off x="155966" y="39021"/>
            <a:ext cx="5940034" cy="810126"/>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Modeling in therapy</a:t>
            </a:r>
          </a:p>
        </p:txBody>
      </p:sp>
    </p:spTree>
    <p:extLst>
      <p:ext uri="{BB962C8B-B14F-4D97-AF65-F5344CB8AC3E}">
        <p14:creationId xmlns:p14="http://schemas.microsoft.com/office/powerpoint/2010/main" val="279697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6B228-AB60-4EB3-892E-4314EA728D2C}"/>
              </a:ext>
            </a:extLst>
          </p:cNvPr>
          <p:cNvSpPr>
            <a:spLocks noGrp="1"/>
          </p:cNvSpPr>
          <p:nvPr>
            <p:ph type="title"/>
          </p:nvPr>
        </p:nvSpPr>
        <p:spPr>
          <a:xfrm>
            <a:off x="677334" y="609600"/>
            <a:ext cx="8596668" cy="1320800"/>
          </a:xfrm>
        </p:spPr>
        <p:txBody>
          <a:bodyPr/>
          <a:lstStyle/>
          <a:p>
            <a:r>
              <a:rPr lang="en-US" dirty="0"/>
              <a:t>Modeling in the Classroom</a:t>
            </a:r>
          </a:p>
        </p:txBody>
      </p:sp>
      <p:pic>
        <p:nvPicPr>
          <p:cNvPr id="4" name="Online Media 3" title="Modeling Core Language">
            <a:hlinkClick r:id="" action="ppaction://media"/>
            <a:extLst>
              <a:ext uri="{FF2B5EF4-FFF2-40B4-BE49-F238E27FC236}">
                <a16:creationId xmlns:a16="http://schemas.microsoft.com/office/drawing/2014/main" id="{D90FD909-DFCE-4367-B10C-359EC573DD38}"/>
              </a:ext>
            </a:extLst>
          </p:cNvPr>
          <p:cNvPicPr>
            <a:picLocks noGrp="1" noRot="1" noChangeAspect="1"/>
          </p:cNvPicPr>
          <p:nvPr>
            <p:ph sz="half" idx="1"/>
            <a:videoFile r:link="rId1"/>
          </p:nvPr>
        </p:nvPicPr>
        <p:blipFill>
          <a:blip r:embed="rId4"/>
          <a:stretch>
            <a:fillRect/>
          </a:stretch>
        </p:blipFill>
        <p:spPr>
          <a:xfrm>
            <a:off x="1603257" y="1346395"/>
            <a:ext cx="6907697" cy="5177497"/>
          </a:xfrm>
          <a:prstGeom prst="rect">
            <a:avLst/>
          </a:prstGeom>
        </p:spPr>
      </p:pic>
    </p:spTree>
    <p:extLst>
      <p:ext uri="{BB962C8B-B14F-4D97-AF65-F5344CB8AC3E}">
        <p14:creationId xmlns:p14="http://schemas.microsoft.com/office/powerpoint/2010/main" val="1776680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2474-AB64-469F-9DE0-A83D737CF228}"/>
              </a:ext>
            </a:extLst>
          </p:cNvPr>
          <p:cNvSpPr>
            <a:spLocks noGrp="1"/>
          </p:cNvSpPr>
          <p:nvPr>
            <p:ph type="title"/>
          </p:nvPr>
        </p:nvSpPr>
        <p:spPr/>
        <p:txBody>
          <a:bodyPr/>
          <a:lstStyle/>
          <a:p>
            <a:r>
              <a:rPr lang="en-US" dirty="0"/>
              <a:t>Turn Video </a:t>
            </a:r>
          </a:p>
        </p:txBody>
      </p:sp>
      <p:pic>
        <p:nvPicPr>
          <p:cNvPr id="4" name="Online Media 3" title="Core Word of the Week:  Turn">
            <a:hlinkClick r:id="" action="ppaction://media"/>
            <a:extLst>
              <a:ext uri="{FF2B5EF4-FFF2-40B4-BE49-F238E27FC236}">
                <a16:creationId xmlns:a16="http://schemas.microsoft.com/office/drawing/2014/main" id="{FE451089-CB56-4CA1-BEE3-4872CA7C622C}"/>
              </a:ext>
            </a:extLst>
          </p:cNvPr>
          <p:cNvPicPr>
            <a:picLocks noRot="1" noChangeAspect="1"/>
          </p:cNvPicPr>
          <p:nvPr>
            <a:videoFile r:link="rId1"/>
          </p:nvPr>
        </p:nvPicPr>
        <p:blipFill>
          <a:blip r:embed="rId4"/>
          <a:stretch>
            <a:fillRect/>
          </a:stretch>
        </p:blipFill>
        <p:spPr>
          <a:xfrm>
            <a:off x="1604210" y="1578142"/>
            <a:ext cx="8302681" cy="4670258"/>
          </a:xfrm>
          <a:prstGeom prst="rect">
            <a:avLst/>
          </a:prstGeom>
        </p:spPr>
      </p:pic>
    </p:spTree>
    <p:extLst>
      <p:ext uri="{BB962C8B-B14F-4D97-AF65-F5344CB8AC3E}">
        <p14:creationId xmlns:p14="http://schemas.microsoft.com/office/powerpoint/2010/main" val="1563824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8E389-4F54-4A6F-B0E3-B1DD1A4E4E39}"/>
              </a:ext>
            </a:extLst>
          </p:cNvPr>
          <p:cNvSpPr>
            <a:spLocks noGrp="1"/>
          </p:cNvSpPr>
          <p:nvPr>
            <p:ph type="title"/>
          </p:nvPr>
        </p:nvSpPr>
        <p:spPr/>
        <p:txBody>
          <a:bodyPr/>
          <a:lstStyle/>
          <a:p>
            <a:r>
              <a:rPr lang="en-US" dirty="0"/>
              <a:t>Modeling across settings</a:t>
            </a:r>
          </a:p>
        </p:txBody>
      </p:sp>
      <p:sp>
        <p:nvSpPr>
          <p:cNvPr id="3" name="Content Placeholder 2">
            <a:extLst>
              <a:ext uri="{FF2B5EF4-FFF2-40B4-BE49-F238E27FC236}">
                <a16:creationId xmlns:a16="http://schemas.microsoft.com/office/drawing/2014/main" id="{F332E694-969D-4F16-A3B4-E4F8696705EC}"/>
              </a:ext>
            </a:extLst>
          </p:cNvPr>
          <p:cNvSpPr>
            <a:spLocks noGrp="1"/>
          </p:cNvSpPr>
          <p:nvPr>
            <p:ph sz="half" idx="1"/>
          </p:nvPr>
        </p:nvSpPr>
        <p:spPr/>
        <p:txBody>
          <a:bodyPr/>
          <a:lstStyle/>
          <a:p>
            <a:pPr fontAlgn="base"/>
            <a:r>
              <a:rPr lang="en-US" dirty="0"/>
              <a:t>Turn around</a:t>
            </a:r>
          </a:p>
          <a:p>
            <a:pPr fontAlgn="base"/>
            <a:r>
              <a:rPr lang="en-US" dirty="0"/>
              <a:t>Turn a page in a book</a:t>
            </a:r>
          </a:p>
          <a:p>
            <a:pPr fontAlgn="base"/>
            <a:r>
              <a:rPr lang="en-US" dirty="0"/>
              <a:t>Navigating the hallway-turn</a:t>
            </a:r>
          </a:p>
          <a:p>
            <a:pPr fontAlgn="base"/>
            <a:r>
              <a:rPr lang="en-US" dirty="0"/>
              <a:t>My turn</a:t>
            </a:r>
          </a:p>
          <a:p>
            <a:pPr fontAlgn="base"/>
            <a:r>
              <a:rPr lang="en-US" dirty="0"/>
              <a:t>Turn in paper</a:t>
            </a:r>
          </a:p>
          <a:p>
            <a:pPr fontAlgn="base"/>
            <a:r>
              <a:rPr lang="en-US" dirty="0"/>
              <a:t>Turn up or down (volume)</a:t>
            </a:r>
          </a:p>
          <a:p>
            <a:pPr fontAlgn="base"/>
            <a:r>
              <a:rPr lang="en-US" dirty="0"/>
              <a:t>Turn on or off </a:t>
            </a:r>
          </a:p>
          <a:p>
            <a:pPr fontAlgn="base"/>
            <a:r>
              <a:rPr lang="en-US" dirty="0"/>
              <a:t>Turn to spin/activate a toy</a:t>
            </a:r>
          </a:p>
          <a:p>
            <a:endParaRPr lang="en-US" dirty="0"/>
          </a:p>
        </p:txBody>
      </p:sp>
      <p:sp>
        <p:nvSpPr>
          <p:cNvPr id="4" name="Content Placeholder 3">
            <a:extLst>
              <a:ext uri="{FF2B5EF4-FFF2-40B4-BE49-F238E27FC236}">
                <a16:creationId xmlns:a16="http://schemas.microsoft.com/office/drawing/2014/main" id="{15A5842F-FD11-4F3F-AF62-00ADBC9C2882}"/>
              </a:ext>
            </a:extLst>
          </p:cNvPr>
          <p:cNvSpPr>
            <a:spLocks noGrp="1"/>
          </p:cNvSpPr>
          <p:nvPr>
            <p:ph sz="half" idx="2"/>
          </p:nvPr>
        </p:nvSpPr>
        <p:spPr/>
        <p:txBody>
          <a:bodyPr/>
          <a:lstStyle/>
          <a:p>
            <a:r>
              <a:rPr lang="en-US" dirty="0"/>
              <a:t>My Recommendations:</a:t>
            </a:r>
          </a:p>
          <a:p>
            <a:pPr lvl="1"/>
            <a:r>
              <a:rPr lang="en-US" dirty="0"/>
              <a:t>Have visuals by the spots in the classroom as reminders (turn by the light switch)</a:t>
            </a:r>
          </a:p>
          <a:p>
            <a:pPr lvl="1"/>
            <a:r>
              <a:rPr lang="en-US" dirty="0"/>
              <a:t>Make sure they have some way to model this in real life (in the hallway, etc.) with a board, device, etc. </a:t>
            </a:r>
          </a:p>
          <a:p>
            <a:pPr lvl="1"/>
            <a:r>
              <a:rPr lang="en-US" dirty="0"/>
              <a:t>Have teachers start with something already in their routine and show them how to model/incorporate</a:t>
            </a:r>
          </a:p>
        </p:txBody>
      </p:sp>
    </p:spTree>
    <p:extLst>
      <p:ext uri="{BB962C8B-B14F-4D97-AF65-F5344CB8AC3E}">
        <p14:creationId xmlns:p14="http://schemas.microsoft.com/office/powerpoint/2010/main" val="1310292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4218-0607-49BD-A5DC-192036E89870}"/>
              </a:ext>
            </a:extLst>
          </p:cNvPr>
          <p:cNvSpPr>
            <a:spLocks noGrp="1"/>
          </p:cNvSpPr>
          <p:nvPr>
            <p:ph type="title"/>
          </p:nvPr>
        </p:nvSpPr>
        <p:spPr>
          <a:xfrm>
            <a:off x="677334" y="609600"/>
            <a:ext cx="8596668" cy="1320800"/>
          </a:xfrm>
        </p:spPr>
        <p:txBody>
          <a:bodyPr/>
          <a:lstStyle/>
          <a:p>
            <a:r>
              <a:rPr lang="en-US" dirty="0"/>
              <a:t>Tips/Techniques</a:t>
            </a:r>
          </a:p>
        </p:txBody>
      </p:sp>
      <p:sp>
        <p:nvSpPr>
          <p:cNvPr id="3" name="Content Placeholder 2">
            <a:extLst>
              <a:ext uri="{FF2B5EF4-FFF2-40B4-BE49-F238E27FC236}">
                <a16:creationId xmlns:a16="http://schemas.microsoft.com/office/drawing/2014/main" id="{4C02C0C8-45DA-450C-9ACB-0034BAEA0EE7}"/>
              </a:ext>
            </a:extLst>
          </p:cNvPr>
          <p:cNvSpPr>
            <a:spLocks noGrp="1"/>
          </p:cNvSpPr>
          <p:nvPr>
            <p:ph sz="half" idx="1"/>
          </p:nvPr>
        </p:nvSpPr>
        <p:spPr>
          <a:xfrm>
            <a:off x="677334" y="2160589"/>
            <a:ext cx="4184035" cy="3880772"/>
          </a:xfrm>
        </p:spPr>
        <p:txBody>
          <a:bodyPr/>
          <a:lstStyle/>
          <a:p>
            <a:pPr fontAlgn="base"/>
            <a:r>
              <a:rPr lang="en-US" dirty="0"/>
              <a:t>The key is to making functional! Do not use these words just as a test/knowledge probe, use them to interact! Model them throughout the day!</a:t>
            </a:r>
          </a:p>
          <a:p>
            <a:pPr marL="0" indent="0" fontAlgn="base">
              <a:buNone/>
            </a:pPr>
            <a:endParaRPr lang="en-US" dirty="0"/>
          </a:p>
          <a:p>
            <a:r>
              <a:rPr lang="en-US" dirty="0"/>
              <a:t>Goal is to teach LANGUAGE and connect to curriculum not just labeling nouns/request motivators</a:t>
            </a:r>
          </a:p>
          <a:p>
            <a:endParaRPr lang="en-US" dirty="0"/>
          </a:p>
        </p:txBody>
      </p:sp>
      <p:sp>
        <p:nvSpPr>
          <p:cNvPr id="4" name="Content Placeholder 3">
            <a:extLst>
              <a:ext uri="{FF2B5EF4-FFF2-40B4-BE49-F238E27FC236}">
                <a16:creationId xmlns:a16="http://schemas.microsoft.com/office/drawing/2014/main" id="{1134C6C9-7989-490B-8B72-5B896607C810}"/>
              </a:ext>
            </a:extLst>
          </p:cNvPr>
          <p:cNvSpPr>
            <a:spLocks noGrp="1"/>
          </p:cNvSpPr>
          <p:nvPr>
            <p:ph sz="half" idx="2"/>
          </p:nvPr>
        </p:nvSpPr>
        <p:spPr/>
        <p:txBody>
          <a:bodyPr/>
          <a:lstStyle/>
          <a:p>
            <a:r>
              <a:rPr lang="en-US" dirty="0"/>
              <a:t>Should be used throughout the day, settings, activities, and contexts</a:t>
            </a:r>
          </a:p>
          <a:p>
            <a:pPr marL="0" indent="0">
              <a:buNone/>
            </a:pPr>
            <a:endParaRPr lang="en-US" dirty="0"/>
          </a:p>
          <a:p>
            <a:r>
              <a:rPr lang="en-US" dirty="0"/>
              <a:t>Not just requesting, labeling, but also sharing, commenting, participating, refusing, (think the various communicative functions)</a:t>
            </a:r>
          </a:p>
          <a:p>
            <a:pPr marL="0" indent="0">
              <a:buNone/>
            </a:pPr>
            <a:endParaRPr lang="en-US" dirty="0"/>
          </a:p>
        </p:txBody>
      </p:sp>
    </p:spTree>
    <p:extLst>
      <p:ext uri="{BB962C8B-B14F-4D97-AF65-F5344CB8AC3E}">
        <p14:creationId xmlns:p14="http://schemas.microsoft.com/office/powerpoint/2010/main" val="53996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6E15-F69F-42B0-AF9E-574C044D81F4}"/>
              </a:ext>
            </a:extLst>
          </p:cNvPr>
          <p:cNvSpPr>
            <a:spLocks noGrp="1"/>
          </p:cNvSpPr>
          <p:nvPr>
            <p:ph type="title"/>
          </p:nvPr>
        </p:nvSpPr>
        <p:spPr>
          <a:xfrm>
            <a:off x="5536734" y="609600"/>
            <a:ext cx="3737268" cy="1320800"/>
          </a:xfrm>
        </p:spPr>
        <p:txBody>
          <a:bodyPr vert="horz" lIns="91440" tIns="45720" rIns="91440" bIns="45720" rtlCol="0" anchor="t">
            <a:normAutofit/>
          </a:bodyPr>
          <a:lstStyle/>
          <a:p>
            <a:r>
              <a:rPr lang="en-US" dirty="0"/>
              <a:t>Introduction</a:t>
            </a:r>
          </a:p>
        </p:txBody>
      </p:sp>
      <p:sp>
        <p:nvSpPr>
          <p:cNvPr id="3" name="Content Placeholder 2">
            <a:extLst>
              <a:ext uri="{FF2B5EF4-FFF2-40B4-BE49-F238E27FC236}">
                <a16:creationId xmlns:a16="http://schemas.microsoft.com/office/drawing/2014/main" id="{853D9C62-78B5-4980-BA77-438F51AD1337}"/>
              </a:ext>
            </a:extLst>
          </p:cNvPr>
          <p:cNvSpPr>
            <a:spLocks noGrp="1"/>
          </p:cNvSpPr>
          <p:nvPr>
            <p:ph sz="half" idx="1"/>
          </p:nvPr>
        </p:nvSpPr>
        <p:spPr>
          <a:xfrm>
            <a:off x="5209563" y="2160589"/>
            <a:ext cx="4064439" cy="3880773"/>
          </a:xfrm>
        </p:spPr>
        <p:txBody>
          <a:bodyPr vert="horz" lIns="91440" tIns="45720" rIns="91440" bIns="45720" rtlCol="0">
            <a:normAutofit/>
          </a:bodyPr>
          <a:lstStyle/>
          <a:p>
            <a:r>
              <a:rPr lang="en-US" dirty="0"/>
              <a:t>Becca Kelley, M.S., CCC-SLP</a:t>
            </a:r>
          </a:p>
          <a:p>
            <a:r>
              <a:rPr lang="en-US" dirty="0"/>
              <a:t>Augmentative Alternative Communication Coordinator Kanawha County</a:t>
            </a:r>
          </a:p>
          <a:p>
            <a:r>
              <a:rPr lang="en-US" dirty="0"/>
              <a:t>Speech-Language Pathologist</a:t>
            </a:r>
          </a:p>
          <a:p>
            <a:r>
              <a:rPr lang="en-US" dirty="0"/>
              <a:t>Experience with low, mid, and high tech devices </a:t>
            </a:r>
          </a:p>
          <a:p>
            <a:r>
              <a:rPr lang="en-US" dirty="0"/>
              <a:t>Excited to be here and share experience with other professionals!</a:t>
            </a:r>
          </a:p>
          <a:p>
            <a:r>
              <a:rPr lang="en-US" dirty="0"/>
              <a:t>No other financial disclosures</a:t>
            </a:r>
          </a:p>
        </p:txBody>
      </p:sp>
      <p:pic>
        <p:nvPicPr>
          <p:cNvPr id="6" name="Content Placeholder 5" descr="A person smiling for the camera&#10;&#10;Description automatically generated">
            <a:extLst>
              <a:ext uri="{FF2B5EF4-FFF2-40B4-BE49-F238E27FC236}">
                <a16:creationId xmlns:a16="http://schemas.microsoft.com/office/drawing/2014/main" id="{D4EF0ED6-44A0-4170-B9E0-3B9784112B77}"/>
              </a:ext>
            </a:extLst>
          </p:cNvPr>
          <p:cNvPicPr>
            <a:picLocks noGrp="1" noChangeAspect="1"/>
          </p:cNvPicPr>
          <p:nvPr>
            <p:ph sz="half" idx="2"/>
          </p:nvPr>
        </p:nvPicPr>
        <p:blipFill rotWithShape="1">
          <a:blip r:embed="rId2"/>
          <a:srcRect l="8167" r="13167"/>
          <a:stretch/>
        </p:blipFill>
        <p:spPr>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386220880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098" name="Picture 2" descr="Image result for smores">
            <a:extLst>
              <a:ext uri="{FF2B5EF4-FFF2-40B4-BE49-F238E27FC236}">
                <a16:creationId xmlns:a16="http://schemas.microsoft.com/office/drawing/2014/main" id="{204A1135-53FE-443A-89B5-E548AF5CC66E}"/>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2344" r="20366" b="-2"/>
          <a:stretch/>
        </p:blipFill>
        <p:spPr bwMode="auto">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1C0497-D5E4-4EC6-B941-FCBA732A101F}"/>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MODELING (SMORRES)</a:t>
            </a:r>
          </a:p>
        </p:txBody>
      </p:sp>
      <p:sp>
        <p:nvSpPr>
          <p:cNvPr id="3" name="Content Placeholder 2">
            <a:extLst>
              <a:ext uri="{FF2B5EF4-FFF2-40B4-BE49-F238E27FC236}">
                <a16:creationId xmlns:a16="http://schemas.microsoft.com/office/drawing/2014/main" id="{A1BF57F7-6925-422B-8802-33B1381DA836}"/>
              </a:ext>
            </a:extLst>
          </p:cNvPr>
          <p:cNvSpPr>
            <a:spLocks noGrp="1"/>
          </p:cNvSpPr>
          <p:nvPr>
            <p:ph sz="half" idx="1"/>
          </p:nvPr>
        </p:nvSpPr>
        <p:spPr>
          <a:xfrm>
            <a:off x="677333" y="2160589"/>
            <a:ext cx="4683021" cy="4208127"/>
          </a:xfrm>
        </p:spPr>
        <p:txBody>
          <a:bodyPr vert="horz" lIns="91440" tIns="45720" rIns="91440" bIns="45720" rtlCol="0">
            <a:normAutofit lnSpcReduction="10000"/>
          </a:bodyPr>
          <a:lstStyle/>
          <a:p>
            <a:pPr fontAlgn="base">
              <a:lnSpc>
                <a:spcPct val="90000"/>
              </a:lnSpc>
            </a:pPr>
            <a:r>
              <a:rPr lang="en-US" dirty="0"/>
              <a:t>Aided-Language what? How to model AAC</a:t>
            </a:r>
          </a:p>
          <a:p>
            <a:pPr lvl="1" fontAlgn="base">
              <a:lnSpc>
                <a:spcPct val="90000"/>
              </a:lnSpc>
            </a:pPr>
            <a:r>
              <a:rPr lang="en-US" sz="1800" b="1" dirty="0"/>
              <a:t>S</a:t>
            </a:r>
            <a:r>
              <a:rPr lang="en-US" sz="1800" dirty="0"/>
              <a:t>low Speech Rate (touch words same time as you speak them)</a:t>
            </a:r>
            <a:endParaRPr lang="en-US" sz="1800" b="1" dirty="0"/>
          </a:p>
          <a:p>
            <a:pPr lvl="1" fontAlgn="base">
              <a:lnSpc>
                <a:spcPct val="90000"/>
              </a:lnSpc>
            </a:pPr>
            <a:r>
              <a:rPr lang="en-US" sz="1800" b="1" dirty="0"/>
              <a:t>Mo</a:t>
            </a:r>
            <a:r>
              <a:rPr lang="en-US" sz="1800" dirty="0"/>
              <a:t>del (parallel talk and self-talk) (80% comments/statements, 20% questions/demands)</a:t>
            </a:r>
            <a:endParaRPr lang="en-US" sz="1800" b="1" dirty="0"/>
          </a:p>
          <a:p>
            <a:pPr lvl="1" fontAlgn="base">
              <a:lnSpc>
                <a:spcPct val="90000"/>
              </a:lnSpc>
            </a:pPr>
            <a:r>
              <a:rPr lang="en-US" sz="1800" b="1" dirty="0"/>
              <a:t>R</a:t>
            </a:r>
            <a:r>
              <a:rPr lang="en-US" sz="1800" dirty="0"/>
              <a:t>espect &amp; Reflect (honor their request do not make them repeat it)</a:t>
            </a:r>
            <a:endParaRPr lang="en-US" sz="1800" b="1" dirty="0"/>
          </a:p>
          <a:p>
            <a:pPr lvl="1" fontAlgn="base">
              <a:lnSpc>
                <a:spcPct val="90000"/>
              </a:lnSpc>
            </a:pPr>
            <a:r>
              <a:rPr lang="en-US" sz="1800" b="1" dirty="0"/>
              <a:t>R</a:t>
            </a:r>
            <a:r>
              <a:rPr lang="en-US" sz="1800" dirty="0"/>
              <a:t>epeat (teach diff. uses of words)(3 Fs: Functional, Fun, Fast)</a:t>
            </a:r>
            <a:endParaRPr lang="en-US" sz="1800" b="1" dirty="0"/>
          </a:p>
          <a:p>
            <a:pPr lvl="1" fontAlgn="base">
              <a:lnSpc>
                <a:spcPct val="90000"/>
              </a:lnSpc>
            </a:pPr>
            <a:r>
              <a:rPr lang="en-US" sz="1800" b="1" dirty="0"/>
              <a:t>E</a:t>
            </a:r>
            <a:r>
              <a:rPr lang="en-US" sz="1800" dirty="0"/>
              <a:t>xpand (expand their utterances 1+ their level)</a:t>
            </a:r>
            <a:endParaRPr lang="en-US" sz="1800" b="1" dirty="0"/>
          </a:p>
          <a:p>
            <a:pPr lvl="1">
              <a:lnSpc>
                <a:spcPct val="90000"/>
              </a:lnSpc>
            </a:pPr>
            <a:r>
              <a:rPr lang="en-US" b="1" dirty="0"/>
              <a:t>S</a:t>
            </a:r>
            <a:r>
              <a:rPr lang="en-US" dirty="0"/>
              <a:t>top (expectant pause 10 sec)</a:t>
            </a:r>
          </a:p>
        </p:txBody>
      </p:sp>
      <p:cxnSp>
        <p:nvCxnSpPr>
          <p:cNvPr id="83" name="Straight Connector 82">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87"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9"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1"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3"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95"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7"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99"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404836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B5DE0-B75C-4C56-A9F7-31590601A1D5}"/>
              </a:ext>
            </a:extLst>
          </p:cNvPr>
          <p:cNvSpPr>
            <a:spLocks noGrp="1"/>
          </p:cNvSpPr>
          <p:nvPr>
            <p:ph type="title"/>
          </p:nvPr>
        </p:nvSpPr>
        <p:spPr/>
        <p:txBody>
          <a:bodyPr/>
          <a:lstStyle/>
          <a:p>
            <a:r>
              <a:rPr lang="en-US" dirty="0"/>
              <a:t>Descriptive Teaching Model</a:t>
            </a:r>
          </a:p>
        </p:txBody>
      </p:sp>
      <p:sp>
        <p:nvSpPr>
          <p:cNvPr id="4" name="Content Placeholder 3">
            <a:extLst>
              <a:ext uri="{FF2B5EF4-FFF2-40B4-BE49-F238E27FC236}">
                <a16:creationId xmlns:a16="http://schemas.microsoft.com/office/drawing/2014/main" id="{AA4D0A06-2184-4DB2-A757-07B90A7E385D}"/>
              </a:ext>
            </a:extLst>
          </p:cNvPr>
          <p:cNvSpPr>
            <a:spLocks noGrp="1"/>
          </p:cNvSpPr>
          <p:nvPr>
            <p:ph sz="half" idx="2"/>
          </p:nvPr>
        </p:nvSpPr>
        <p:spPr/>
        <p:txBody>
          <a:bodyPr/>
          <a:lstStyle/>
          <a:p>
            <a:pPr fontAlgn="base"/>
            <a:r>
              <a:rPr lang="en-US" dirty="0"/>
              <a:t>It gives the student more practice retrieving core words and combining them into meaningful sentences</a:t>
            </a:r>
          </a:p>
          <a:p>
            <a:pPr fontAlgn="base"/>
            <a:r>
              <a:rPr lang="en-US" dirty="0"/>
              <a:t>It requires the student to think more deeply and creatively about a concept in order to describe it his own words</a:t>
            </a:r>
          </a:p>
          <a:p>
            <a:pPr fontAlgn="base"/>
            <a:r>
              <a:rPr lang="en-US" dirty="0"/>
              <a:t>It saves time spent programming and learning how to retrieve infrequently used words</a:t>
            </a:r>
          </a:p>
          <a:p>
            <a:endParaRPr lang="en-US" dirty="0"/>
          </a:p>
        </p:txBody>
      </p:sp>
      <p:sp>
        <p:nvSpPr>
          <p:cNvPr id="7" name="Content Placeholder 6">
            <a:extLst>
              <a:ext uri="{FF2B5EF4-FFF2-40B4-BE49-F238E27FC236}">
                <a16:creationId xmlns:a16="http://schemas.microsoft.com/office/drawing/2014/main" id="{50B52AFC-8402-4359-A919-CE4E8B3C0C65}"/>
              </a:ext>
            </a:extLst>
          </p:cNvPr>
          <p:cNvSpPr>
            <a:spLocks noGrp="1"/>
          </p:cNvSpPr>
          <p:nvPr>
            <p:ph sz="half" idx="1"/>
          </p:nvPr>
        </p:nvSpPr>
        <p:spPr/>
        <p:txBody>
          <a:bodyPr/>
          <a:lstStyle/>
          <a:p>
            <a:r>
              <a:rPr lang="en-US" dirty="0"/>
              <a:t>The Descriptive Teaching Model, was developed by Gail Van Tatenhove. In this model, instead of asking the student to memorize specific nouns to answer academic questions, the student uses core words to describe the concepts in the lesson.</a:t>
            </a:r>
          </a:p>
        </p:txBody>
      </p:sp>
    </p:spTree>
    <p:extLst>
      <p:ext uri="{BB962C8B-B14F-4D97-AF65-F5344CB8AC3E}">
        <p14:creationId xmlns:p14="http://schemas.microsoft.com/office/powerpoint/2010/main" val="2747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4E4A1-EDCB-40D4-A889-79D6FB5B0455}"/>
              </a:ext>
            </a:extLst>
          </p:cNvPr>
          <p:cNvSpPr>
            <a:spLocks noGrp="1"/>
          </p:cNvSpPr>
          <p:nvPr>
            <p:ph type="title"/>
          </p:nvPr>
        </p:nvSpPr>
        <p:spPr>
          <a:xfrm>
            <a:off x="523262" y="609600"/>
            <a:ext cx="9133416" cy="1550989"/>
          </a:xfrm>
        </p:spPr>
        <p:txBody>
          <a:bodyPr/>
          <a:lstStyle/>
          <a:p>
            <a:r>
              <a:rPr lang="en-US" dirty="0"/>
              <a:t>DESCRIPTIVE TEACHING METHOD EXAMPLE</a:t>
            </a:r>
          </a:p>
        </p:txBody>
      </p:sp>
      <p:sp>
        <p:nvSpPr>
          <p:cNvPr id="3" name="Content Placeholder 2">
            <a:extLst>
              <a:ext uri="{FF2B5EF4-FFF2-40B4-BE49-F238E27FC236}">
                <a16:creationId xmlns:a16="http://schemas.microsoft.com/office/drawing/2014/main" id="{D4A1D634-E75A-4AE8-ADB1-F9B986E22C3B}"/>
              </a:ext>
            </a:extLst>
          </p:cNvPr>
          <p:cNvSpPr>
            <a:spLocks noGrp="1"/>
          </p:cNvSpPr>
          <p:nvPr>
            <p:ph sz="half" idx="1"/>
          </p:nvPr>
        </p:nvSpPr>
        <p:spPr/>
        <p:txBody>
          <a:bodyPr>
            <a:normAutofit/>
          </a:bodyPr>
          <a:lstStyle/>
          <a:p>
            <a:pPr fontAlgn="base"/>
            <a:r>
              <a:rPr lang="en-US" dirty="0"/>
              <a:t>For example, in a lesson about the life cycle of the butterfly, the teacher may ask the student about the chrysalis stage. The teacher could ask a closed question with one right answer, such as “What is the name of the third stage of a butterfly’s life?” To answer this question, the student has to have chrysalis programmed into his system, or at least have a low-tech choice board with the stages represented.</a:t>
            </a:r>
          </a:p>
          <a:p>
            <a:endParaRPr lang="en-US" dirty="0"/>
          </a:p>
        </p:txBody>
      </p:sp>
      <p:sp>
        <p:nvSpPr>
          <p:cNvPr id="4" name="Content Placeholder 3">
            <a:extLst>
              <a:ext uri="{FF2B5EF4-FFF2-40B4-BE49-F238E27FC236}">
                <a16:creationId xmlns:a16="http://schemas.microsoft.com/office/drawing/2014/main" id="{E701E066-56ED-4B92-AFB2-B6C5DD01C51A}"/>
              </a:ext>
            </a:extLst>
          </p:cNvPr>
          <p:cNvSpPr>
            <a:spLocks noGrp="1"/>
          </p:cNvSpPr>
          <p:nvPr>
            <p:ph sz="half" idx="2"/>
          </p:nvPr>
        </p:nvSpPr>
        <p:spPr>
          <a:xfrm>
            <a:off x="5238616" y="2160589"/>
            <a:ext cx="4184034" cy="3880773"/>
          </a:xfrm>
        </p:spPr>
        <p:txBody>
          <a:bodyPr>
            <a:normAutofit/>
          </a:bodyPr>
          <a:lstStyle/>
          <a:p>
            <a:r>
              <a:rPr lang="en-US" dirty="0"/>
              <a:t>Using the descriptive teaching model, the teacher could instead ask “What happens during the chrysalis stage?” The student could answer using core words: “It sleeps inside.” “It changes to a new thing.” “It turns pretty.” Each of these sentences shows the student understands this stage of the life cycle.</a:t>
            </a:r>
          </a:p>
          <a:p>
            <a:endParaRPr lang="en-US" dirty="0"/>
          </a:p>
        </p:txBody>
      </p:sp>
    </p:spTree>
    <p:extLst>
      <p:ext uri="{BB962C8B-B14F-4D97-AF65-F5344CB8AC3E}">
        <p14:creationId xmlns:p14="http://schemas.microsoft.com/office/powerpoint/2010/main" val="2187797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B9930-0EF7-4A52-9A74-B1957412300B}"/>
              </a:ext>
            </a:extLst>
          </p:cNvPr>
          <p:cNvSpPr>
            <a:spLocks noGrp="1"/>
          </p:cNvSpPr>
          <p:nvPr>
            <p:ph type="title"/>
          </p:nvPr>
        </p:nvSpPr>
        <p:spPr/>
        <p:txBody>
          <a:bodyPr/>
          <a:lstStyle/>
          <a:p>
            <a:r>
              <a:rPr lang="en-US" dirty="0"/>
              <a:t>Symbols</a:t>
            </a:r>
          </a:p>
        </p:txBody>
      </p:sp>
      <p:sp>
        <p:nvSpPr>
          <p:cNvPr id="3" name="Content Placeholder 2">
            <a:extLst>
              <a:ext uri="{FF2B5EF4-FFF2-40B4-BE49-F238E27FC236}">
                <a16:creationId xmlns:a16="http://schemas.microsoft.com/office/drawing/2014/main" id="{A2FEDE40-386A-4FA0-BCAE-23742127C08E}"/>
              </a:ext>
            </a:extLst>
          </p:cNvPr>
          <p:cNvSpPr>
            <a:spLocks noGrp="1"/>
          </p:cNvSpPr>
          <p:nvPr>
            <p:ph sz="half" idx="1"/>
          </p:nvPr>
        </p:nvSpPr>
        <p:spPr/>
        <p:txBody>
          <a:bodyPr/>
          <a:lstStyle/>
          <a:p>
            <a:pPr fontAlgn="base"/>
            <a:r>
              <a:rPr lang="en-US" dirty="0"/>
              <a:t>Symbols do not matter (in a sense so do not get hung up on finding the perfect board etc.)</a:t>
            </a:r>
          </a:p>
          <a:p>
            <a:pPr fontAlgn="base"/>
            <a:r>
              <a:rPr lang="en-US" dirty="0"/>
              <a:t>There are no pre-requisite skills to use symbols to aid in communication </a:t>
            </a:r>
          </a:p>
          <a:p>
            <a:pPr fontAlgn="base"/>
            <a:r>
              <a:rPr lang="en-US" dirty="0"/>
              <a:t>We learn symbols and attach meaning by using them in meaningful activities throughout daily lives (this is where teaching core comes in)</a:t>
            </a:r>
          </a:p>
          <a:p>
            <a:endParaRPr lang="en-US" dirty="0"/>
          </a:p>
        </p:txBody>
      </p:sp>
      <p:pic>
        <p:nvPicPr>
          <p:cNvPr id="1028" name="Picture 4" descr="Image result for social media symbols">
            <a:extLst>
              <a:ext uri="{FF2B5EF4-FFF2-40B4-BE49-F238E27FC236}">
                <a16:creationId xmlns:a16="http://schemas.microsoft.com/office/drawing/2014/main" id="{9CF599D1-1BA0-47F2-AEB8-D167A00015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4073" y="2111744"/>
            <a:ext cx="4184035" cy="4184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255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pic>
        <p:nvPicPr>
          <p:cNvPr id="2050" name="Picture 2" descr="Image result for core vocabulary">
            <a:extLst>
              <a:ext uri="{FF2B5EF4-FFF2-40B4-BE49-F238E27FC236}">
                <a16:creationId xmlns:a16="http://schemas.microsoft.com/office/drawing/2014/main" id="{FDE9BB83-A1EB-4436-97BD-53F3669495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787" y="643467"/>
            <a:ext cx="3699224" cy="254321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2" name="Picture 4" descr="Image result for core vocabulary">
            <a:extLst>
              <a:ext uri="{FF2B5EF4-FFF2-40B4-BE49-F238E27FC236}">
                <a16:creationId xmlns:a16="http://schemas.microsoft.com/office/drawing/2014/main" id="{D6BD2C91-18F6-4528-8244-25768E80A7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316" y="725925"/>
            <a:ext cx="4732940" cy="2378301"/>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Connector 78">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2054" name="Picture 6" descr="Image result for core vocabulary">
            <a:extLst>
              <a:ext uri="{FF2B5EF4-FFF2-40B4-BE49-F238E27FC236}">
                <a16:creationId xmlns:a16="http://schemas.microsoft.com/office/drawing/2014/main" id="{750DDFCC-A341-4EE2-ABCE-6DA0A5486D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193" y="3671316"/>
            <a:ext cx="3402413" cy="25458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re vocabulary">
            <a:extLst>
              <a:ext uri="{FF2B5EF4-FFF2-40B4-BE49-F238E27FC236}">
                <a16:creationId xmlns:a16="http://schemas.microsoft.com/office/drawing/2014/main" id="{E8A71DD1-2178-42A9-8B4E-6F1155902C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2473" y="3671316"/>
            <a:ext cx="3404625" cy="2553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631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s-media-cache-ak0.pinimg.com/originals/5f/32/2b/5f322b1ffba3e1e4987f8859e2c0920b.jpg">
            <a:extLst>
              <a:ext uri="{FF2B5EF4-FFF2-40B4-BE49-F238E27FC236}">
                <a16:creationId xmlns:a16="http://schemas.microsoft.com/office/drawing/2014/main" id="{97F8E416-3EDD-4C97-B483-706EE4DAB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375" y="100600"/>
            <a:ext cx="4955001" cy="665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36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0924-0E8F-46AD-9C20-67DA0DE8C33C}"/>
              </a:ext>
            </a:extLst>
          </p:cNvPr>
          <p:cNvSpPr>
            <a:spLocks noGrp="1"/>
          </p:cNvSpPr>
          <p:nvPr>
            <p:ph type="title"/>
          </p:nvPr>
        </p:nvSpPr>
        <p:spPr/>
        <p:txBody>
          <a:bodyPr/>
          <a:lstStyle/>
          <a:p>
            <a:r>
              <a:rPr lang="en-US" dirty="0"/>
              <a:t>Research for LTM prompting</a:t>
            </a:r>
          </a:p>
        </p:txBody>
      </p:sp>
      <p:sp>
        <p:nvSpPr>
          <p:cNvPr id="3" name="Content Placeholder 2">
            <a:extLst>
              <a:ext uri="{FF2B5EF4-FFF2-40B4-BE49-F238E27FC236}">
                <a16:creationId xmlns:a16="http://schemas.microsoft.com/office/drawing/2014/main" id="{5A714C9A-86B0-4354-907F-653856A7A3E7}"/>
              </a:ext>
            </a:extLst>
          </p:cNvPr>
          <p:cNvSpPr>
            <a:spLocks noGrp="1"/>
          </p:cNvSpPr>
          <p:nvPr>
            <p:ph sz="half" idx="1"/>
          </p:nvPr>
        </p:nvSpPr>
        <p:spPr/>
        <p:txBody>
          <a:bodyPr>
            <a:normAutofit lnSpcReduction="10000"/>
          </a:bodyPr>
          <a:lstStyle/>
          <a:p>
            <a:r>
              <a:rPr lang="en-US" dirty="0"/>
              <a:t>Effects of a Least-to-Most Prompting Procedure on Multi-symbol Message Production in Children With Autism Spectrum Disorder Who Use Augmentative and Alternative Communication.</a:t>
            </a:r>
          </a:p>
        </p:txBody>
      </p:sp>
      <p:sp>
        <p:nvSpPr>
          <p:cNvPr id="4" name="Content Placeholder 3">
            <a:extLst>
              <a:ext uri="{FF2B5EF4-FFF2-40B4-BE49-F238E27FC236}">
                <a16:creationId xmlns:a16="http://schemas.microsoft.com/office/drawing/2014/main" id="{098C0CD5-FE51-4F62-B41A-25DA99A5B41D}"/>
              </a:ext>
            </a:extLst>
          </p:cNvPr>
          <p:cNvSpPr>
            <a:spLocks noGrp="1"/>
          </p:cNvSpPr>
          <p:nvPr>
            <p:ph sz="half" idx="2"/>
          </p:nvPr>
        </p:nvSpPr>
        <p:spPr/>
        <p:txBody>
          <a:bodyPr>
            <a:normAutofit lnSpcReduction="10000"/>
          </a:bodyPr>
          <a:lstStyle/>
          <a:p>
            <a:r>
              <a:rPr lang="en-US" dirty="0"/>
              <a:t>LTM prompting procedure was effective for teaching these school-age children with ASD to use multi-symbol messages during storybook reading. None of the six participants produced multi-symbol messages during his or her baseline sessions. All six of the children with ASD used two-symbol messages in most of their intervention sessions, Further, all six children produced some three-symbol messages during some of their intervention sessions.</a:t>
            </a:r>
          </a:p>
          <a:p>
            <a:endParaRPr lang="en-US" dirty="0"/>
          </a:p>
        </p:txBody>
      </p:sp>
    </p:spTree>
    <p:extLst>
      <p:ext uri="{BB962C8B-B14F-4D97-AF65-F5344CB8AC3E}">
        <p14:creationId xmlns:p14="http://schemas.microsoft.com/office/powerpoint/2010/main" val="3713678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A388-75CC-4EFC-906E-CB5116D49854}"/>
              </a:ext>
            </a:extLst>
          </p:cNvPr>
          <p:cNvSpPr>
            <a:spLocks noGrp="1"/>
          </p:cNvSpPr>
          <p:nvPr>
            <p:ph type="title"/>
          </p:nvPr>
        </p:nvSpPr>
        <p:spPr/>
        <p:txBody>
          <a:bodyPr/>
          <a:lstStyle/>
          <a:p>
            <a:r>
              <a:rPr lang="en-US" dirty="0"/>
              <a:t>Prompting Reminders</a:t>
            </a:r>
          </a:p>
        </p:txBody>
      </p:sp>
      <p:sp>
        <p:nvSpPr>
          <p:cNvPr id="3" name="Content Placeholder 2">
            <a:extLst>
              <a:ext uri="{FF2B5EF4-FFF2-40B4-BE49-F238E27FC236}">
                <a16:creationId xmlns:a16="http://schemas.microsoft.com/office/drawing/2014/main" id="{C74FBE07-D4DC-4517-A3EE-08F05F327D00}"/>
              </a:ext>
            </a:extLst>
          </p:cNvPr>
          <p:cNvSpPr>
            <a:spLocks noGrp="1"/>
          </p:cNvSpPr>
          <p:nvPr>
            <p:ph sz="half" idx="1"/>
          </p:nvPr>
        </p:nvSpPr>
        <p:spPr/>
        <p:txBody>
          <a:bodyPr/>
          <a:lstStyle/>
          <a:p>
            <a:r>
              <a:rPr lang="en-US" dirty="0"/>
              <a:t>Sometimes we forget the expectant delay to allow time</a:t>
            </a:r>
          </a:p>
          <a:p>
            <a:r>
              <a:rPr lang="en-US" dirty="0"/>
              <a:t>Also we forget to go through the different levels first before we just go straight to HOH</a:t>
            </a:r>
          </a:p>
          <a:p>
            <a:r>
              <a:rPr lang="en-US" dirty="0"/>
              <a:t>This is a good reminder that given time and practice they can learn and not be so dependent on the highest level of cueing </a:t>
            </a:r>
          </a:p>
          <a:p>
            <a:endParaRPr lang="en-US" dirty="0"/>
          </a:p>
        </p:txBody>
      </p:sp>
      <p:sp>
        <p:nvSpPr>
          <p:cNvPr id="4" name="Content Placeholder 3">
            <a:extLst>
              <a:ext uri="{FF2B5EF4-FFF2-40B4-BE49-F238E27FC236}">
                <a16:creationId xmlns:a16="http://schemas.microsoft.com/office/drawing/2014/main" id="{37F65796-4A58-43A9-8A20-6D15E98448F5}"/>
              </a:ext>
            </a:extLst>
          </p:cNvPr>
          <p:cNvSpPr>
            <a:spLocks noGrp="1"/>
          </p:cNvSpPr>
          <p:nvPr>
            <p:ph sz="half" idx="2"/>
          </p:nvPr>
        </p:nvSpPr>
        <p:spPr/>
        <p:txBody>
          <a:bodyPr/>
          <a:lstStyle/>
          <a:p>
            <a:r>
              <a:rPr lang="en-US" dirty="0"/>
              <a:t>With Aided Language Stimulation you are modeling on the device/system, while you are speaking</a:t>
            </a:r>
          </a:p>
          <a:p>
            <a:r>
              <a:rPr lang="en-US" dirty="0"/>
              <a:t>It’s important to remember level of prompting though when you are getting a response </a:t>
            </a:r>
          </a:p>
          <a:p>
            <a:endParaRPr lang="en-US" dirty="0"/>
          </a:p>
        </p:txBody>
      </p:sp>
    </p:spTree>
    <p:extLst>
      <p:ext uri="{BB962C8B-B14F-4D97-AF65-F5344CB8AC3E}">
        <p14:creationId xmlns:p14="http://schemas.microsoft.com/office/powerpoint/2010/main" val="1710199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5FD13B3-3F58-4777-997E-5447AA079DE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EFE7BD20-6D81-4370-9DB7-04C9B4E9FC3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E08F0ECF-D673-4442-A82C-CDA64905A96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2AF8E598-80EA-41AD-A0F3-9543D601A0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AC7D6F9C-7670-4ACC-ACE1-A6BD24F5CF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420142-D3AA-46D3-A3A5-250686CD7A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051037D6-83DE-41D6-9103-84ABD0FEE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FCAED6F3-E1FA-489A-A2B1-E97972EB47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AA247423-55F2-4D5D-806A-BE33BE6B19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2FE1F39-B712-4260-8DA6-3B6A941028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0259AF7F-DAB9-4EE7-BBEF-7B961E5CF3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5" name="Picture 6" descr="Image result">
            <a:extLst>
              <a:ext uri="{FF2B5EF4-FFF2-40B4-BE49-F238E27FC236}">
                <a16:creationId xmlns:a16="http://schemas.microsoft.com/office/drawing/2014/main" id="{F2B3CB86-1218-4F7C-B7F8-9D5042070F7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4150" r="9213"/>
          <a:stretch/>
        </p:blipFill>
        <p:spPr bwMode="auto">
          <a:xfrm>
            <a:off x="4269854" y="-1"/>
            <a:ext cx="7922146" cy="6858001"/>
          </a:xfrm>
          <a:custGeom>
            <a:avLst/>
            <a:gdLst>
              <a:gd name="connsiteX0" fmla="*/ 379987 w 7922146"/>
              <a:gd name="connsiteY0" fmla="*/ 0 h 6858001"/>
              <a:gd name="connsiteX1" fmla="*/ 5304971 w 7922146"/>
              <a:gd name="connsiteY1" fmla="*/ 0 h 6858001"/>
              <a:gd name="connsiteX2" fmla="*/ 7065281 w 7922146"/>
              <a:gd name="connsiteY2" fmla="*/ 0 h 6858001"/>
              <a:gd name="connsiteX3" fmla="*/ 7397540 w 7922146"/>
              <a:gd name="connsiteY3" fmla="*/ 0 h 6858001"/>
              <a:gd name="connsiteX4" fmla="*/ 7397540 w 7922146"/>
              <a:gd name="connsiteY4" fmla="*/ 1 h 6858001"/>
              <a:gd name="connsiteX5" fmla="*/ 7922146 w 7922146"/>
              <a:gd name="connsiteY5" fmla="*/ 1 h 6858001"/>
              <a:gd name="connsiteX6" fmla="*/ 7922146 w 7922146"/>
              <a:gd name="connsiteY6" fmla="*/ 6858001 h 6858001"/>
              <a:gd name="connsiteX7" fmla="*/ 7065281 w 7922146"/>
              <a:gd name="connsiteY7" fmla="*/ 6858001 h 6858001"/>
              <a:gd name="connsiteX8" fmla="*/ 7065281 w 7922146"/>
              <a:gd name="connsiteY8" fmla="*/ 6858000 h 6858001"/>
              <a:gd name="connsiteX9" fmla="*/ 5932989 w 7922146"/>
              <a:gd name="connsiteY9" fmla="*/ 6858000 h 6858001"/>
              <a:gd name="connsiteX10" fmla="*/ 5932989 w 7922146"/>
              <a:gd name="connsiteY10" fmla="*/ 6858001 h 6858001"/>
              <a:gd name="connsiteX11" fmla="*/ 27809 w 7922146"/>
              <a:gd name="connsiteY11" fmla="*/ 6858001 h 6858001"/>
              <a:gd name="connsiteX12" fmla="*/ 1803228 w 7922146"/>
              <a:gd name="connsiteY12" fmla="*/ 4521201 h 6858001"/>
              <a:gd name="connsiteX13" fmla="*/ 0 w 7922146"/>
              <a:gd name="connsiteY13" fmla="*/ 0 h 6858001"/>
              <a:gd name="connsiteX14" fmla="*/ 379987 w 7922146"/>
              <a:gd name="connsiteY14" fmla="*/ 0 h 6858001"/>
              <a:gd name="connsiteX15" fmla="*/ 0 w 7922146"/>
              <a:gd name="connsiteY15" fmla="*/ 40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D51372-29D8-4533-BFE2-15896253CFCD}"/>
              </a:ext>
            </a:extLst>
          </p:cNvPr>
          <p:cNvSpPr>
            <a:spLocks noGrp="1"/>
          </p:cNvSpPr>
          <p:nvPr>
            <p:ph type="title"/>
          </p:nvPr>
        </p:nvSpPr>
        <p:spPr>
          <a:xfrm>
            <a:off x="677333" y="609600"/>
            <a:ext cx="3851123" cy="1320800"/>
          </a:xfrm>
        </p:spPr>
        <p:txBody>
          <a:bodyPr vert="horz" lIns="91440" tIns="45720" rIns="91440" bIns="45720" rtlCol="0" anchor="t">
            <a:normAutofit/>
          </a:bodyPr>
          <a:lstStyle/>
          <a:p>
            <a:r>
              <a:rPr lang="en-US" dirty="0"/>
              <a:t>Facilitated Communication</a:t>
            </a:r>
          </a:p>
        </p:txBody>
      </p:sp>
      <p:sp>
        <p:nvSpPr>
          <p:cNvPr id="3" name="Content Placeholder 2">
            <a:extLst>
              <a:ext uri="{FF2B5EF4-FFF2-40B4-BE49-F238E27FC236}">
                <a16:creationId xmlns:a16="http://schemas.microsoft.com/office/drawing/2014/main" id="{18A25A54-66E9-4B11-A760-9CD0FA3AF452}"/>
              </a:ext>
            </a:extLst>
          </p:cNvPr>
          <p:cNvSpPr>
            <a:spLocks noGrp="1"/>
          </p:cNvSpPr>
          <p:nvPr>
            <p:ph sz="half" idx="1"/>
          </p:nvPr>
        </p:nvSpPr>
        <p:spPr>
          <a:xfrm>
            <a:off x="677334" y="2160589"/>
            <a:ext cx="3851122" cy="3880773"/>
          </a:xfrm>
        </p:spPr>
        <p:txBody>
          <a:bodyPr vert="horz" lIns="91440" tIns="45720" rIns="91440" bIns="45720" rtlCol="0">
            <a:normAutofit/>
          </a:bodyPr>
          <a:lstStyle/>
          <a:p>
            <a:pPr>
              <a:lnSpc>
                <a:spcPct val="90000"/>
              </a:lnSpc>
            </a:pPr>
            <a:r>
              <a:rPr lang="en-US" sz="1700"/>
              <a:t>It is NOT facilitated communication, a technique by which a “facilitator” provides physical and other supports in an attempt to assist a person with a significant communication disability to point to pictures, objects, printed letters and words, or to a keyboard.</a:t>
            </a:r>
          </a:p>
          <a:p>
            <a:pPr>
              <a:lnSpc>
                <a:spcPct val="90000"/>
              </a:lnSpc>
            </a:pPr>
            <a:endParaRPr lang="en-US" sz="1700"/>
          </a:p>
          <a:p>
            <a:pPr>
              <a:lnSpc>
                <a:spcPct val="90000"/>
              </a:lnSpc>
            </a:pPr>
            <a:r>
              <a:rPr lang="en-US" sz="1700"/>
              <a:t>ASHA: the scientific validity and reliability of facilitated communication have not been demonstrated to date.  (does not support FC)</a:t>
            </a:r>
          </a:p>
          <a:p>
            <a:pPr>
              <a:lnSpc>
                <a:spcPct val="90000"/>
              </a:lnSpc>
            </a:pPr>
            <a:endParaRPr lang="en-US" sz="1700"/>
          </a:p>
        </p:txBody>
      </p:sp>
      <p:cxnSp>
        <p:nvCxnSpPr>
          <p:cNvPr id="22" name="Straight Connector 21">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404040"/>
            </a:solidFill>
          </a:ln>
        </p:spPr>
        <p:style>
          <a:lnRef idx="2">
            <a:schemeClr val="accent1"/>
          </a:lnRef>
          <a:fillRef idx="0">
            <a:schemeClr val="accent1"/>
          </a:fillRef>
          <a:effectRef idx="1">
            <a:schemeClr val="accent1"/>
          </a:effectRef>
          <a:fontRef idx="minor">
            <a:schemeClr val="tx1"/>
          </a:fontRef>
        </p:style>
      </p:cxnSp>
      <p:sp>
        <p:nvSpPr>
          <p:cNvPr id="26"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78120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2849C-2F91-4543-8247-40972C18BCB5}"/>
              </a:ext>
            </a:extLst>
          </p:cNvPr>
          <p:cNvSpPr>
            <a:spLocks noGrp="1"/>
          </p:cNvSpPr>
          <p:nvPr>
            <p:ph type="title"/>
          </p:nvPr>
        </p:nvSpPr>
        <p:spPr/>
        <p:txBody>
          <a:bodyPr/>
          <a:lstStyle/>
          <a:p>
            <a:r>
              <a:rPr lang="en-US" dirty="0"/>
              <a:t>Resources </a:t>
            </a:r>
          </a:p>
        </p:txBody>
      </p:sp>
      <p:sp>
        <p:nvSpPr>
          <p:cNvPr id="3" name="Content Placeholder 2">
            <a:extLst>
              <a:ext uri="{FF2B5EF4-FFF2-40B4-BE49-F238E27FC236}">
                <a16:creationId xmlns:a16="http://schemas.microsoft.com/office/drawing/2014/main" id="{B2DC0BBE-0A19-4C2C-976B-433516043BB2}"/>
              </a:ext>
            </a:extLst>
          </p:cNvPr>
          <p:cNvSpPr>
            <a:spLocks noGrp="1"/>
          </p:cNvSpPr>
          <p:nvPr>
            <p:ph sz="half" idx="1"/>
          </p:nvPr>
        </p:nvSpPr>
        <p:spPr/>
        <p:txBody>
          <a:bodyPr/>
          <a:lstStyle/>
          <a:p>
            <a:r>
              <a:rPr lang="en-US" dirty="0"/>
              <a:t>If your student uses </a:t>
            </a:r>
            <a:r>
              <a:rPr lang="en-US" dirty="0" err="1"/>
              <a:t>NovaChat</a:t>
            </a:r>
            <a:r>
              <a:rPr lang="en-US" dirty="0"/>
              <a:t> or </a:t>
            </a:r>
            <a:r>
              <a:rPr lang="en-US" dirty="0" err="1"/>
              <a:t>TouchChat</a:t>
            </a:r>
            <a:r>
              <a:rPr lang="en-US" dirty="0"/>
              <a:t>….</a:t>
            </a:r>
          </a:p>
          <a:p>
            <a:pPr lvl="1"/>
            <a:r>
              <a:rPr lang="en-US" dirty="0"/>
              <a:t>Chat Editor is available for free download for your computer</a:t>
            </a:r>
          </a:p>
          <a:p>
            <a:pPr lvl="1"/>
            <a:r>
              <a:rPr lang="en-US" dirty="0"/>
              <a:t>This will allow you to mirror the students pages, to familiarize yourself, plan therapy sessions, print “screen grabs” of sentences or sequences for visual aids </a:t>
            </a:r>
          </a:p>
          <a:p>
            <a:r>
              <a:rPr lang="en-US" dirty="0"/>
              <a:t>Free Download:</a:t>
            </a:r>
          </a:p>
          <a:p>
            <a:pPr lvl="1"/>
            <a:r>
              <a:rPr lang="en-US" dirty="0"/>
              <a:t>http://touchchatapp.com/support/software-updates</a:t>
            </a:r>
          </a:p>
          <a:p>
            <a:endParaRPr lang="en-US" dirty="0"/>
          </a:p>
        </p:txBody>
      </p:sp>
      <p:pic>
        <p:nvPicPr>
          <p:cNvPr id="5" name="Content Placeholder 3">
            <a:extLst>
              <a:ext uri="{FF2B5EF4-FFF2-40B4-BE49-F238E27FC236}">
                <a16:creationId xmlns:a16="http://schemas.microsoft.com/office/drawing/2014/main" id="{88943CBF-AC08-4108-A1F9-2E1FDC1A7BEB}"/>
              </a:ext>
            </a:extLst>
          </p:cNvPr>
          <p:cNvPicPr>
            <a:picLocks noGrp="1" noChangeAspect="1"/>
          </p:cNvPicPr>
          <p:nvPr>
            <p:ph sz="half" idx="2"/>
          </p:nvPr>
        </p:nvPicPr>
        <p:blipFill>
          <a:blip r:embed="rId2"/>
          <a:stretch>
            <a:fillRect/>
          </a:stretch>
        </p:blipFill>
        <p:spPr>
          <a:xfrm>
            <a:off x="5089525" y="2253263"/>
            <a:ext cx="4184650" cy="3696086"/>
          </a:xfrm>
          <a:prstGeom prst="rect">
            <a:avLst/>
          </a:prstGeom>
        </p:spPr>
      </p:pic>
    </p:spTree>
    <p:extLst>
      <p:ext uri="{BB962C8B-B14F-4D97-AF65-F5344CB8AC3E}">
        <p14:creationId xmlns:p14="http://schemas.microsoft.com/office/powerpoint/2010/main" val="647910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8737-65E0-4292-9601-2AA432926764}"/>
              </a:ext>
            </a:extLst>
          </p:cNvPr>
          <p:cNvSpPr>
            <a:spLocks noGrp="1"/>
          </p:cNvSpPr>
          <p:nvPr>
            <p:ph type="title"/>
          </p:nvPr>
        </p:nvSpPr>
        <p:spPr/>
        <p:txBody>
          <a:bodyPr/>
          <a:lstStyle/>
          <a:p>
            <a:r>
              <a:rPr lang="en-US" dirty="0"/>
              <a:t>This Presentation</a:t>
            </a:r>
          </a:p>
        </p:txBody>
      </p:sp>
      <p:sp>
        <p:nvSpPr>
          <p:cNvPr id="3" name="Content Placeholder 2">
            <a:extLst>
              <a:ext uri="{FF2B5EF4-FFF2-40B4-BE49-F238E27FC236}">
                <a16:creationId xmlns:a16="http://schemas.microsoft.com/office/drawing/2014/main" id="{35E4E4B8-8ED6-4857-98CD-094248A6CB0B}"/>
              </a:ext>
            </a:extLst>
          </p:cNvPr>
          <p:cNvSpPr>
            <a:spLocks noGrp="1"/>
          </p:cNvSpPr>
          <p:nvPr>
            <p:ph sz="half" idx="1"/>
          </p:nvPr>
        </p:nvSpPr>
        <p:spPr/>
        <p:txBody>
          <a:bodyPr>
            <a:normAutofit lnSpcReduction="10000"/>
          </a:bodyPr>
          <a:lstStyle/>
          <a:p>
            <a:pPr marL="0" indent="0">
              <a:spcBef>
                <a:spcPts val="0"/>
              </a:spcBef>
              <a:buNone/>
            </a:pPr>
            <a:r>
              <a:rPr lang="en-US" dirty="0"/>
              <a:t>The course will focus on:</a:t>
            </a:r>
          </a:p>
          <a:p>
            <a:pPr>
              <a:spcBef>
                <a:spcPts val="0"/>
              </a:spcBef>
            </a:pPr>
            <a:endParaRPr lang="en-US" dirty="0"/>
          </a:p>
          <a:p>
            <a:pPr>
              <a:spcBef>
                <a:spcPts val="0"/>
              </a:spcBef>
            </a:pPr>
            <a:r>
              <a:rPr lang="en-US" dirty="0"/>
              <a:t>What is Aided Language Stimulation</a:t>
            </a:r>
          </a:p>
          <a:p>
            <a:pPr>
              <a:spcBef>
                <a:spcPts val="0"/>
              </a:spcBef>
            </a:pPr>
            <a:endParaRPr lang="en-US" sz="500" dirty="0"/>
          </a:p>
          <a:p>
            <a:pPr>
              <a:spcBef>
                <a:spcPts val="0"/>
              </a:spcBef>
            </a:pPr>
            <a:r>
              <a:rPr lang="en-US" dirty="0"/>
              <a:t>Statistics on why it is so important for AAC users</a:t>
            </a:r>
          </a:p>
          <a:p>
            <a:pPr>
              <a:spcBef>
                <a:spcPts val="0"/>
              </a:spcBef>
            </a:pPr>
            <a:endParaRPr lang="en-US" sz="500" dirty="0"/>
          </a:p>
          <a:p>
            <a:pPr>
              <a:spcBef>
                <a:spcPts val="0"/>
              </a:spcBef>
            </a:pPr>
            <a:r>
              <a:rPr lang="en-US" dirty="0"/>
              <a:t>What it looks like in therapy/classroom</a:t>
            </a:r>
          </a:p>
          <a:p>
            <a:pPr>
              <a:spcBef>
                <a:spcPts val="0"/>
              </a:spcBef>
            </a:pPr>
            <a:endParaRPr lang="en-US" sz="500" dirty="0"/>
          </a:p>
          <a:p>
            <a:pPr>
              <a:spcBef>
                <a:spcPts val="0"/>
              </a:spcBef>
            </a:pPr>
            <a:r>
              <a:rPr lang="en-US" dirty="0"/>
              <a:t>Hands on tips/techniques for how to model AAC</a:t>
            </a:r>
          </a:p>
          <a:p>
            <a:pPr marL="0" indent="0">
              <a:spcBef>
                <a:spcPts val="0"/>
              </a:spcBef>
              <a:buNone/>
            </a:pPr>
            <a:endParaRPr lang="en-US" sz="500" dirty="0"/>
          </a:p>
          <a:p>
            <a:pPr>
              <a:spcBef>
                <a:spcPts val="0"/>
              </a:spcBef>
            </a:pPr>
            <a:r>
              <a:rPr lang="en-US" dirty="0"/>
              <a:t>Prompting Hierarchy and how to modify level to decrease prompts and gain independence</a:t>
            </a:r>
          </a:p>
          <a:p>
            <a:endParaRPr lang="en-US" dirty="0"/>
          </a:p>
        </p:txBody>
      </p:sp>
      <p:sp>
        <p:nvSpPr>
          <p:cNvPr id="4" name="Content Placeholder 3">
            <a:extLst>
              <a:ext uri="{FF2B5EF4-FFF2-40B4-BE49-F238E27FC236}">
                <a16:creationId xmlns:a16="http://schemas.microsoft.com/office/drawing/2014/main" id="{CCBC55DB-67F8-4A5F-9E0A-02BAC91470FD}"/>
              </a:ext>
            </a:extLst>
          </p:cNvPr>
          <p:cNvSpPr>
            <a:spLocks noGrp="1"/>
          </p:cNvSpPr>
          <p:nvPr>
            <p:ph sz="half" idx="2"/>
          </p:nvPr>
        </p:nvSpPr>
        <p:spPr/>
        <p:txBody>
          <a:bodyPr>
            <a:normAutofit lnSpcReduction="10000"/>
          </a:bodyPr>
          <a:lstStyle/>
          <a:p>
            <a:pPr marL="0" indent="0">
              <a:buNone/>
            </a:pPr>
            <a:r>
              <a:rPr lang="en-US" b="1" dirty="0"/>
              <a:t>Learning Outcomes:</a:t>
            </a:r>
            <a:endParaRPr lang="en-US" dirty="0"/>
          </a:p>
          <a:p>
            <a:r>
              <a:rPr lang="en-US" dirty="0"/>
              <a:t>Define Aided Language Stimulation</a:t>
            </a:r>
          </a:p>
          <a:p>
            <a:r>
              <a:rPr lang="en-US" dirty="0"/>
              <a:t>State techniques used to encourage AAC (slow rate, modeling, reflecting, repeating, expanding, pausing)</a:t>
            </a:r>
          </a:p>
          <a:p>
            <a:r>
              <a:rPr lang="en-US" dirty="0"/>
              <a:t>Demonstrate understanding of the prompting hierarchy and how to modify and decrease level of prompts</a:t>
            </a:r>
          </a:p>
          <a:p>
            <a:r>
              <a:rPr lang="en-US" dirty="0"/>
              <a:t>Describe various levels of modeling based on students’ language needs</a:t>
            </a:r>
          </a:p>
          <a:p>
            <a:endParaRPr lang="en-US" dirty="0"/>
          </a:p>
        </p:txBody>
      </p:sp>
    </p:spTree>
    <p:extLst>
      <p:ext uri="{BB962C8B-B14F-4D97-AF65-F5344CB8AC3E}">
        <p14:creationId xmlns:p14="http://schemas.microsoft.com/office/powerpoint/2010/main" val="4163307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4CA79-5C43-450C-A635-5882B35FE2C7}"/>
              </a:ext>
            </a:extLst>
          </p:cNvPr>
          <p:cNvSpPr>
            <a:spLocks noGrp="1"/>
          </p:cNvSpPr>
          <p:nvPr>
            <p:ph type="title"/>
          </p:nvPr>
        </p:nvSpPr>
        <p:spPr/>
        <p:txBody>
          <a:bodyPr/>
          <a:lstStyle/>
          <a:p>
            <a:r>
              <a:rPr lang="en-US" dirty="0"/>
              <a:t>Resources Cont. </a:t>
            </a:r>
          </a:p>
        </p:txBody>
      </p:sp>
      <p:sp>
        <p:nvSpPr>
          <p:cNvPr id="3" name="Content Placeholder 2">
            <a:extLst>
              <a:ext uri="{FF2B5EF4-FFF2-40B4-BE49-F238E27FC236}">
                <a16:creationId xmlns:a16="http://schemas.microsoft.com/office/drawing/2014/main" id="{B5A25A07-AF3A-4C3C-B5C0-96C67ED5F1E2}"/>
              </a:ext>
            </a:extLst>
          </p:cNvPr>
          <p:cNvSpPr>
            <a:spLocks noGrp="1"/>
          </p:cNvSpPr>
          <p:nvPr>
            <p:ph sz="half" idx="1"/>
          </p:nvPr>
        </p:nvSpPr>
        <p:spPr/>
        <p:txBody>
          <a:bodyPr/>
          <a:lstStyle/>
          <a:p>
            <a:r>
              <a:rPr lang="en-US" dirty="0"/>
              <a:t>If your student uses an Accent device (from PRC) or LAMP Words for Life on the iPad </a:t>
            </a:r>
          </a:p>
          <a:p>
            <a:r>
              <a:rPr lang="en-US" dirty="0" err="1"/>
              <a:t>NuVoice</a:t>
            </a:r>
            <a:r>
              <a:rPr lang="en-US" dirty="0"/>
              <a:t> (pass software) is available to download on your computer (speech is turned off, but everything else is the same)</a:t>
            </a:r>
          </a:p>
          <a:p>
            <a:pPr marL="0" indent="0">
              <a:buNone/>
            </a:pPr>
            <a:r>
              <a:rPr lang="en-US" dirty="0"/>
              <a:t> Free Download:</a:t>
            </a:r>
          </a:p>
          <a:p>
            <a:pPr marL="0" indent="0">
              <a:buNone/>
            </a:pPr>
            <a:r>
              <a:rPr lang="en-US" dirty="0"/>
              <a:t>https://www.prentrom.com/support/PASS/download-nuvoice-pass-software </a:t>
            </a:r>
          </a:p>
          <a:p>
            <a:endParaRPr lang="en-US" dirty="0"/>
          </a:p>
        </p:txBody>
      </p:sp>
      <p:sp>
        <p:nvSpPr>
          <p:cNvPr id="4" name="Content Placeholder 3">
            <a:extLst>
              <a:ext uri="{FF2B5EF4-FFF2-40B4-BE49-F238E27FC236}">
                <a16:creationId xmlns:a16="http://schemas.microsoft.com/office/drawing/2014/main" id="{DA9D3E0B-3FB8-41E9-B7DB-57B03424226E}"/>
              </a:ext>
            </a:extLst>
          </p:cNvPr>
          <p:cNvSpPr>
            <a:spLocks noGrp="1"/>
          </p:cNvSpPr>
          <p:nvPr>
            <p:ph sz="half" idx="2"/>
          </p:nvPr>
        </p:nvSpPr>
        <p:spPr/>
        <p:txBody>
          <a:bodyPr/>
          <a:lstStyle/>
          <a:p>
            <a:r>
              <a:rPr lang="en-US" dirty="0"/>
              <a:t>Only works on PC not available for MACs </a:t>
            </a:r>
          </a:p>
          <a:p>
            <a:r>
              <a:rPr lang="en-US" dirty="0"/>
              <a:t>Works on the SMARTBOARD! So classroom can model throughout the day!</a:t>
            </a:r>
          </a:p>
          <a:p>
            <a:endParaRPr lang="en-US" dirty="0"/>
          </a:p>
        </p:txBody>
      </p:sp>
    </p:spTree>
    <p:extLst>
      <p:ext uri="{BB962C8B-B14F-4D97-AF65-F5344CB8AC3E}">
        <p14:creationId xmlns:p14="http://schemas.microsoft.com/office/powerpoint/2010/main" val="3668140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BEA49-8F54-4595-B8C7-7742547C2BBA}"/>
              </a:ext>
            </a:extLst>
          </p:cNvPr>
          <p:cNvSpPr>
            <a:spLocks noGrp="1"/>
          </p:cNvSpPr>
          <p:nvPr>
            <p:ph type="title"/>
          </p:nvPr>
        </p:nvSpPr>
        <p:spPr>
          <a:xfrm>
            <a:off x="677334" y="609600"/>
            <a:ext cx="8596668" cy="1320800"/>
          </a:xfrm>
        </p:spPr>
        <p:txBody>
          <a:bodyPr/>
          <a:lstStyle/>
          <a:p>
            <a:r>
              <a:rPr lang="en-US" dirty="0"/>
              <a:t>Unique Learning Curriculum </a:t>
            </a:r>
          </a:p>
        </p:txBody>
      </p:sp>
      <p:sp>
        <p:nvSpPr>
          <p:cNvPr id="3" name="Content Placeholder 2">
            <a:extLst>
              <a:ext uri="{FF2B5EF4-FFF2-40B4-BE49-F238E27FC236}">
                <a16:creationId xmlns:a16="http://schemas.microsoft.com/office/drawing/2014/main" id="{58D49847-4ABC-452B-BFF5-A5BA943170DB}"/>
              </a:ext>
            </a:extLst>
          </p:cNvPr>
          <p:cNvSpPr>
            <a:spLocks noGrp="1"/>
          </p:cNvSpPr>
          <p:nvPr>
            <p:ph sz="half" idx="1"/>
          </p:nvPr>
        </p:nvSpPr>
        <p:spPr>
          <a:xfrm>
            <a:off x="677334" y="2160589"/>
            <a:ext cx="4184035" cy="3880772"/>
          </a:xfrm>
        </p:spPr>
        <p:txBody>
          <a:bodyPr/>
          <a:lstStyle/>
          <a:p>
            <a:r>
              <a:rPr lang="en-US" dirty="0"/>
              <a:t>Special Education Curriculum (in KCS all self-contained classrooms use this)</a:t>
            </a:r>
          </a:p>
          <a:p>
            <a:r>
              <a:rPr lang="en-US" dirty="0"/>
              <a:t>Uses Symbol Stix (great resource for visuals, modeling, etc.)</a:t>
            </a:r>
          </a:p>
          <a:p>
            <a:r>
              <a:rPr lang="en-US" dirty="0"/>
              <a:t>Book Lessons (has visuals) also has core board with lessons </a:t>
            </a:r>
          </a:p>
          <a:p>
            <a:r>
              <a:rPr lang="en-US" dirty="0"/>
              <a:t>This is a great time to push-in to the classroom and model! </a:t>
            </a:r>
          </a:p>
          <a:p>
            <a:r>
              <a:rPr lang="en-US" dirty="0"/>
              <a:t>Makes your therapy/goals EDUCATIONALLY RELEVANT </a:t>
            </a:r>
          </a:p>
        </p:txBody>
      </p:sp>
      <p:pic>
        <p:nvPicPr>
          <p:cNvPr id="1026" name="Picture 2" descr="Transition Passport Sample Activity">
            <a:extLst>
              <a:ext uri="{FF2B5EF4-FFF2-40B4-BE49-F238E27FC236}">
                <a16:creationId xmlns:a16="http://schemas.microsoft.com/office/drawing/2014/main" id="{DAC89CB8-75BD-4AC0-85E8-572AFC04488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293895" y="1554872"/>
            <a:ext cx="4557797" cy="4024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65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8" name="Straight Connector 27">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8" name="Rectangle 37">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96E4090-3C07-4CDA-AC68-7FF0F04C86A4}"/>
              </a:ext>
            </a:extLst>
          </p:cNvPr>
          <p:cNvPicPr>
            <a:picLocks noChangeAspect="1"/>
          </p:cNvPicPr>
          <p:nvPr/>
        </p:nvPicPr>
        <p:blipFill rotWithShape="1">
          <a:blip r:embed="rId2"/>
          <a:srcRect l="2147" r="165"/>
          <a:stretch/>
        </p:blipFill>
        <p:spPr>
          <a:xfrm>
            <a:off x="568452" y="571500"/>
            <a:ext cx="11055096" cy="5715000"/>
          </a:xfrm>
          <a:prstGeom prst="rect">
            <a:avLst/>
          </a:prstGeom>
        </p:spPr>
      </p:pic>
    </p:spTree>
    <p:extLst>
      <p:ext uri="{BB962C8B-B14F-4D97-AF65-F5344CB8AC3E}">
        <p14:creationId xmlns:p14="http://schemas.microsoft.com/office/powerpoint/2010/main" val="2280613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64763-6602-4C1C-BBAD-579B02B7D966}"/>
              </a:ext>
            </a:extLst>
          </p:cNvPr>
          <p:cNvSpPr>
            <a:spLocks noGrp="1"/>
          </p:cNvSpPr>
          <p:nvPr>
            <p:ph type="title"/>
          </p:nvPr>
        </p:nvSpPr>
        <p:spPr/>
        <p:txBody>
          <a:bodyPr/>
          <a:lstStyle/>
          <a:p>
            <a:r>
              <a:rPr lang="en-US" dirty="0"/>
              <a:t>LAMP Core Boards</a:t>
            </a:r>
          </a:p>
        </p:txBody>
      </p:sp>
      <p:sp>
        <p:nvSpPr>
          <p:cNvPr id="3" name="Content Placeholder 2">
            <a:extLst>
              <a:ext uri="{FF2B5EF4-FFF2-40B4-BE49-F238E27FC236}">
                <a16:creationId xmlns:a16="http://schemas.microsoft.com/office/drawing/2014/main" id="{5399E829-485D-4B72-8E04-95A87E22BADB}"/>
              </a:ext>
            </a:extLst>
          </p:cNvPr>
          <p:cNvSpPr>
            <a:spLocks noGrp="1"/>
          </p:cNvSpPr>
          <p:nvPr>
            <p:ph sz="half" idx="1"/>
          </p:nvPr>
        </p:nvSpPr>
        <p:spPr/>
        <p:txBody>
          <a:bodyPr>
            <a:normAutofit lnSpcReduction="10000"/>
          </a:bodyPr>
          <a:lstStyle/>
          <a:p>
            <a:r>
              <a:rPr lang="en-US" dirty="0"/>
              <a:t>I chose these because:</a:t>
            </a:r>
          </a:p>
          <a:p>
            <a:pPr lvl="1"/>
            <a:r>
              <a:rPr lang="en-US" dirty="0"/>
              <a:t>Same symbols as iPads with LAMP or similar to Accent (PRC) dedicated devices</a:t>
            </a:r>
          </a:p>
          <a:p>
            <a:pPr lvl="1"/>
            <a:r>
              <a:rPr lang="en-US" dirty="0"/>
              <a:t>Same location so you are hitting (motor learning) not teaching new sequences if they transition to a device</a:t>
            </a:r>
          </a:p>
          <a:p>
            <a:pPr lvl="1"/>
            <a:r>
              <a:rPr lang="en-US" dirty="0"/>
              <a:t>It’s free and available and again gives you a starting point to vary on level of student</a:t>
            </a:r>
          </a:p>
        </p:txBody>
      </p:sp>
      <p:sp>
        <p:nvSpPr>
          <p:cNvPr id="4" name="Content Placeholder 3">
            <a:extLst>
              <a:ext uri="{FF2B5EF4-FFF2-40B4-BE49-F238E27FC236}">
                <a16:creationId xmlns:a16="http://schemas.microsoft.com/office/drawing/2014/main" id="{C0E6A436-2B03-48FB-9E99-E8D3EC88E7D5}"/>
              </a:ext>
            </a:extLst>
          </p:cNvPr>
          <p:cNvSpPr>
            <a:spLocks noGrp="1"/>
          </p:cNvSpPr>
          <p:nvPr>
            <p:ph sz="half" idx="2"/>
          </p:nvPr>
        </p:nvSpPr>
        <p:spPr/>
        <p:txBody>
          <a:bodyPr>
            <a:normAutofit lnSpcReduction="10000"/>
          </a:bodyPr>
          <a:lstStyle/>
          <a:p>
            <a:r>
              <a:rPr lang="en-US" dirty="0"/>
              <a:t>Three ways I’ve adapted this one board</a:t>
            </a:r>
          </a:p>
          <a:p>
            <a:pPr lvl="1"/>
            <a:r>
              <a:rPr lang="en-US" dirty="0"/>
              <a:t>1) Just use a single flat board and point to the pictures as you say the words (just modeling) works well with older kids, motor issues, etc.</a:t>
            </a:r>
          </a:p>
          <a:p>
            <a:pPr lvl="1"/>
            <a:r>
              <a:rPr lang="en-US" dirty="0"/>
              <a:t>2) Take a duplicate cut out top and </a:t>
            </a:r>
            <a:r>
              <a:rPr lang="en-US" dirty="0" err="1"/>
              <a:t>velcro</a:t>
            </a:r>
            <a:r>
              <a:rPr lang="en-US" dirty="0"/>
              <a:t> to back use this as a placeholder to model but then you can take individual pictures off to use on switches etc. </a:t>
            </a:r>
          </a:p>
          <a:p>
            <a:pPr lvl="1"/>
            <a:r>
              <a:rPr lang="en-US" dirty="0"/>
              <a:t>3) Same duplicate method but put a “speech bar” at the top you can practice having the student hand you the bar or the picture </a:t>
            </a:r>
          </a:p>
        </p:txBody>
      </p:sp>
    </p:spTree>
    <p:extLst>
      <p:ext uri="{BB962C8B-B14F-4D97-AF65-F5344CB8AC3E}">
        <p14:creationId xmlns:p14="http://schemas.microsoft.com/office/powerpoint/2010/main" val="2063826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205308-6F5D-4AD7-AB81-131D8CF250DF}"/>
              </a:ext>
            </a:extLst>
          </p:cNvPr>
          <p:cNvPicPr/>
          <p:nvPr/>
        </p:nvPicPr>
        <p:blipFill>
          <a:blip r:embed="rId2" cstate="print">
            <a:extLst>
              <a:ext uri="{28A0092B-C50C-407E-A947-70E740481C1C}">
                <a14:useLocalDpi xmlns:a14="http://schemas.microsoft.com/office/drawing/2010/main" val="0"/>
              </a:ext>
            </a:extLst>
          </a:blip>
          <a:stretch>
            <a:fillRect/>
          </a:stretch>
        </p:blipFill>
        <p:spPr>
          <a:xfrm rot="16200000">
            <a:off x="2693377" y="-1732085"/>
            <a:ext cx="6805246" cy="11078307"/>
          </a:xfrm>
          <a:prstGeom prst="rect">
            <a:avLst/>
          </a:prstGeom>
        </p:spPr>
      </p:pic>
    </p:spTree>
    <p:extLst>
      <p:ext uri="{BB962C8B-B14F-4D97-AF65-F5344CB8AC3E}">
        <p14:creationId xmlns:p14="http://schemas.microsoft.com/office/powerpoint/2010/main" val="3398189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143733-5CFB-4DD0-BC11-994C7CD405BA}"/>
              </a:ext>
            </a:extLst>
          </p:cNvPr>
          <p:cNvPicPr/>
          <p:nvPr/>
        </p:nvPicPr>
        <p:blipFill>
          <a:blip r:embed="rId2">
            <a:extLst>
              <a:ext uri="{28A0092B-C50C-407E-A947-70E740481C1C}">
                <a14:useLocalDpi xmlns:a14="http://schemas.microsoft.com/office/drawing/2010/main" val="0"/>
              </a:ext>
            </a:extLst>
          </a:blip>
          <a:stretch>
            <a:fillRect/>
          </a:stretch>
        </p:blipFill>
        <p:spPr>
          <a:xfrm rot="16200000">
            <a:off x="2762250" y="-1847851"/>
            <a:ext cx="6858001" cy="10553699"/>
          </a:xfrm>
          <a:prstGeom prst="rect">
            <a:avLst/>
          </a:prstGeom>
        </p:spPr>
      </p:pic>
    </p:spTree>
    <p:extLst>
      <p:ext uri="{BB962C8B-B14F-4D97-AF65-F5344CB8AC3E}">
        <p14:creationId xmlns:p14="http://schemas.microsoft.com/office/powerpoint/2010/main" val="20057813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005C30-21AB-4C22-BC8B-07F49A8D5F90}"/>
              </a:ext>
            </a:extLst>
          </p:cNvPr>
          <p:cNvPicPr>
            <a:picLocks noChangeAspect="1"/>
          </p:cNvPicPr>
          <p:nvPr/>
        </p:nvPicPr>
        <p:blipFill>
          <a:blip r:embed="rId2"/>
          <a:stretch>
            <a:fillRect/>
          </a:stretch>
        </p:blipFill>
        <p:spPr>
          <a:xfrm>
            <a:off x="3257550" y="876300"/>
            <a:ext cx="3829050" cy="5105400"/>
          </a:xfrm>
          <a:prstGeom prst="rect">
            <a:avLst/>
          </a:prstGeom>
        </p:spPr>
      </p:pic>
    </p:spTree>
    <p:extLst>
      <p:ext uri="{BB962C8B-B14F-4D97-AF65-F5344CB8AC3E}">
        <p14:creationId xmlns:p14="http://schemas.microsoft.com/office/powerpoint/2010/main" val="3201063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DC107-99F1-48F1-B590-50CC26BCB16F}"/>
              </a:ext>
            </a:extLst>
          </p:cNvPr>
          <p:cNvSpPr>
            <a:spLocks noGrp="1"/>
          </p:cNvSpPr>
          <p:nvPr>
            <p:ph type="title"/>
          </p:nvPr>
        </p:nvSpPr>
        <p:spPr/>
        <p:txBody>
          <a:bodyPr/>
          <a:lstStyle/>
          <a:p>
            <a:r>
              <a:rPr lang="en-US" dirty="0"/>
              <a:t>How To Use It</a:t>
            </a:r>
          </a:p>
        </p:txBody>
      </p:sp>
      <p:sp>
        <p:nvSpPr>
          <p:cNvPr id="6" name="Rectangle 5">
            <a:extLst>
              <a:ext uri="{FF2B5EF4-FFF2-40B4-BE49-F238E27FC236}">
                <a16:creationId xmlns:a16="http://schemas.microsoft.com/office/drawing/2014/main" id="{7AA6D82D-BC2E-41CC-B72F-4039A8674E6B}"/>
              </a:ext>
            </a:extLst>
          </p:cNvPr>
          <p:cNvSpPr/>
          <p:nvPr/>
        </p:nvSpPr>
        <p:spPr>
          <a:xfrm>
            <a:off x="677334" y="1704982"/>
            <a:ext cx="8596668" cy="3927742"/>
          </a:xfrm>
          <a:prstGeom prst="rect">
            <a:avLst/>
          </a:prstGeom>
        </p:spPr>
        <p:txBody>
          <a:bodyPr wrap="square">
            <a:spAutoFit/>
          </a:bodyPr>
          <a:lstStyle/>
          <a:p>
            <a:pPr marL="342900" marR="0" lvl="0" indent="-342900">
              <a:lnSpc>
                <a:spcPct val="107000"/>
              </a:lnSpc>
              <a:spcBef>
                <a:spcPts val="0"/>
              </a:spcBef>
              <a:spcAft>
                <a:spcPts val="0"/>
              </a:spcAft>
              <a:buFont typeface="+mj-lt"/>
              <a:buAutoNum type="arabicParenR"/>
            </a:pPr>
            <a:r>
              <a:rPr lang="en-US" sz="2400" dirty="0">
                <a:latin typeface="Calibri" panose="020F0502020204030204" pitchFamily="34" charset="0"/>
                <a:ea typeface="Calibri" panose="020F0502020204030204" pitchFamily="34" charset="0"/>
                <a:cs typeface="Times New Roman" panose="02020603050405020304" pitchFamily="18" charset="0"/>
              </a:rPr>
              <a:t>You can just use it like a static board and point to the icons as you say them. (ex: What do </a:t>
            </a:r>
            <a:r>
              <a:rPr lang="en-US" sz="2400" b="1" u="sng" dirty="0">
                <a:latin typeface="Calibri" panose="020F0502020204030204" pitchFamily="34" charset="0"/>
                <a:ea typeface="Calibri" panose="020F0502020204030204" pitchFamily="34" charset="0"/>
                <a:cs typeface="Times New Roman" panose="02020603050405020304" pitchFamily="18" charset="0"/>
              </a:rPr>
              <a:t>YOU WANT</a:t>
            </a:r>
            <a:r>
              <a:rPr lang="en-US" sz="2400" dirty="0">
                <a:latin typeface="Calibri" panose="020F0502020204030204" pitchFamily="34" charset="0"/>
                <a:ea typeface="Calibri" panose="020F0502020204030204" pitchFamily="34" charset="0"/>
                <a:cs typeface="Times New Roman" panose="02020603050405020304" pitchFamily="18" charset="0"/>
              </a:rPr>
              <a:t>?) or </a:t>
            </a:r>
            <a:r>
              <a:rPr lang="en-US" sz="2400" b="1" u="sng" dirty="0">
                <a:latin typeface="Calibri" panose="020F0502020204030204" pitchFamily="34" charset="0"/>
                <a:ea typeface="Calibri" panose="020F0502020204030204" pitchFamily="34" charset="0"/>
                <a:cs typeface="Times New Roman" panose="02020603050405020304" pitchFamily="18" charset="0"/>
              </a:rPr>
              <a:t>(I SEE IT)</a:t>
            </a:r>
            <a:r>
              <a:rPr lang="en-US" sz="2400" dirty="0">
                <a:latin typeface="Calibri" panose="020F0502020204030204" pitchFamily="34" charset="0"/>
                <a:ea typeface="Calibri" panose="020F0502020204030204" pitchFamily="34" charset="0"/>
                <a:cs typeface="Times New Roman" panose="02020603050405020304" pitchFamily="18" charset="0"/>
              </a:rPr>
              <a:t> or</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t>
            </a:r>
            <a:r>
              <a:rPr lang="en-US" sz="2400" b="1" u="sng" dirty="0">
                <a:latin typeface="Calibri" panose="020F0502020204030204" pitchFamily="34" charset="0"/>
                <a:ea typeface="Calibri" panose="020F0502020204030204" pitchFamily="34" charset="0"/>
                <a:cs typeface="Times New Roman" panose="02020603050405020304" pitchFamily="18" charset="0"/>
              </a:rPr>
              <a:t>GO</a:t>
            </a:r>
            <a:r>
              <a:rPr lang="en-US" sz="2400" dirty="0">
                <a:latin typeface="Calibri" panose="020F0502020204030204" pitchFamily="34" charset="0"/>
                <a:ea typeface="Calibri" panose="020F0502020204030204" pitchFamily="34" charset="0"/>
                <a:cs typeface="Times New Roman" panose="02020603050405020304" pitchFamily="18" charset="0"/>
              </a:rPr>
              <a:t> car)</a:t>
            </a:r>
          </a:p>
          <a:p>
            <a:pPr marL="342900" marR="0" lvl="0" indent="-342900">
              <a:lnSpc>
                <a:spcPct val="107000"/>
              </a:lnSpc>
              <a:spcBef>
                <a:spcPts val="0"/>
              </a:spcBef>
              <a:spcAft>
                <a:spcPts val="0"/>
              </a:spcAft>
              <a:buFont typeface="+mj-lt"/>
              <a:buAutoNum type="arabicParen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arenR"/>
            </a:pPr>
            <a:r>
              <a:rPr lang="en-US" sz="2400" dirty="0">
                <a:latin typeface="Calibri" panose="020F0502020204030204" pitchFamily="34" charset="0"/>
                <a:ea typeface="Calibri" panose="020F0502020204030204" pitchFamily="34" charset="0"/>
                <a:cs typeface="Times New Roman" panose="02020603050405020304" pitchFamily="18" charset="0"/>
              </a:rPr>
              <a:t>You can also have them start making the sentence/request so as they want something they take the picture “want” and add it to the top strip or take it to the communication partner</a:t>
            </a:r>
          </a:p>
          <a:p>
            <a:pPr marR="0" lvl="0">
              <a:lnSpc>
                <a:spcPct val="107000"/>
              </a:lnSpc>
              <a:spcBef>
                <a:spcPts val="0"/>
              </a:spcBef>
              <a:spcAft>
                <a:spcPts val="0"/>
              </a:spcAft>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mj-lt"/>
              <a:buAutoNum type="arabicParenR" startAt="3"/>
            </a:pPr>
            <a:r>
              <a:rPr lang="en-US" sz="2400" dirty="0">
                <a:latin typeface="Calibri" panose="020F0502020204030204" pitchFamily="34" charset="0"/>
                <a:ea typeface="Calibri" panose="020F0502020204030204" pitchFamily="34" charset="0"/>
                <a:cs typeface="Times New Roman" panose="02020603050405020304" pitchFamily="18" charset="0"/>
              </a:rPr>
              <a:t>You can also add a strip that can be removed almost like a sentence strip for them to make their requests then take it to a communication partner (think phase one of PECS</a:t>
            </a:r>
            <a:r>
              <a:rPr lang="en-US" dirty="0">
                <a:latin typeface="Calibri" panose="020F0502020204030204" pitchFamily="34"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15696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5D29A-C3B8-410D-AE7A-84016F5C072A}"/>
              </a:ext>
            </a:extLst>
          </p:cNvPr>
          <p:cNvSpPr>
            <a:spLocks noGrp="1"/>
          </p:cNvSpPr>
          <p:nvPr>
            <p:ph type="title"/>
          </p:nvPr>
        </p:nvSpPr>
        <p:spPr/>
        <p:txBody>
          <a:bodyPr/>
          <a:lstStyle/>
          <a:p>
            <a:r>
              <a:rPr lang="en-US" dirty="0"/>
              <a:t>Push-In</a:t>
            </a:r>
          </a:p>
        </p:txBody>
      </p:sp>
      <p:sp>
        <p:nvSpPr>
          <p:cNvPr id="3" name="Content Placeholder 2">
            <a:extLst>
              <a:ext uri="{FF2B5EF4-FFF2-40B4-BE49-F238E27FC236}">
                <a16:creationId xmlns:a16="http://schemas.microsoft.com/office/drawing/2014/main" id="{B410784C-561D-4B25-8BCB-3F82894EB468}"/>
              </a:ext>
            </a:extLst>
          </p:cNvPr>
          <p:cNvSpPr>
            <a:spLocks noGrp="1"/>
          </p:cNvSpPr>
          <p:nvPr>
            <p:ph sz="half" idx="1"/>
          </p:nvPr>
        </p:nvSpPr>
        <p:spPr/>
        <p:txBody>
          <a:bodyPr/>
          <a:lstStyle/>
          <a:p>
            <a:r>
              <a:rPr lang="en-US" dirty="0"/>
              <a:t>Modeling in the classroom</a:t>
            </a:r>
          </a:p>
          <a:p>
            <a:r>
              <a:rPr lang="en-US" dirty="0"/>
              <a:t>Can do during scheduled times (Morning Meeting), (snack time), (centers), (sensory break), etc.</a:t>
            </a:r>
          </a:p>
          <a:p>
            <a:r>
              <a:rPr lang="en-US" dirty="0"/>
              <a:t>This makes it educationally relevant when tying into their curriculum </a:t>
            </a:r>
          </a:p>
          <a:p>
            <a:r>
              <a:rPr lang="en-US" dirty="0"/>
              <a:t>Training teachers/staff how to use core will help with generalization</a:t>
            </a:r>
          </a:p>
        </p:txBody>
      </p:sp>
      <p:sp>
        <p:nvSpPr>
          <p:cNvPr id="4" name="Content Placeholder 3">
            <a:extLst>
              <a:ext uri="{FF2B5EF4-FFF2-40B4-BE49-F238E27FC236}">
                <a16:creationId xmlns:a16="http://schemas.microsoft.com/office/drawing/2014/main" id="{92125FB1-9EC6-40AA-8CEE-7406DD4B8BB0}"/>
              </a:ext>
            </a:extLst>
          </p:cNvPr>
          <p:cNvSpPr>
            <a:spLocks noGrp="1"/>
          </p:cNvSpPr>
          <p:nvPr>
            <p:ph sz="half" idx="2"/>
          </p:nvPr>
        </p:nvSpPr>
        <p:spPr/>
        <p:txBody>
          <a:bodyPr/>
          <a:lstStyle/>
          <a:p>
            <a:r>
              <a:rPr lang="en-US" dirty="0"/>
              <a:t>Shows real life examples of how they can just modify what they are asking/saying to include core vocabulary (makes it more functional for our students) </a:t>
            </a:r>
          </a:p>
          <a:p>
            <a:r>
              <a:rPr lang="en-US" dirty="0"/>
              <a:t> Are getting better referrals for AAC now as well </a:t>
            </a:r>
          </a:p>
        </p:txBody>
      </p:sp>
    </p:spTree>
    <p:extLst>
      <p:ext uri="{BB962C8B-B14F-4D97-AF65-F5344CB8AC3E}">
        <p14:creationId xmlns:p14="http://schemas.microsoft.com/office/powerpoint/2010/main" val="579377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25707-37A9-49DD-9DEA-08D51E953F98}"/>
              </a:ext>
            </a:extLst>
          </p:cNvPr>
          <p:cNvSpPr>
            <a:spLocks noGrp="1"/>
          </p:cNvSpPr>
          <p:nvPr>
            <p:ph type="title"/>
          </p:nvPr>
        </p:nvSpPr>
        <p:spPr/>
        <p:txBody>
          <a:bodyPr/>
          <a:lstStyle/>
          <a:p>
            <a:r>
              <a:rPr lang="en-US" dirty="0"/>
              <a:t>Myths/Barriers</a:t>
            </a:r>
          </a:p>
        </p:txBody>
      </p:sp>
      <p:sp>
        <p:nvSpPr>
          <p:cNvPr id="3" name="Content Placeholder 2">
            <a:extLst>
              <a:ext uri="{FF2B5EF4-FFF2-40B4-BE49-F238E27FC236}">
                <a16:creationId xmlns:a16="http://schemas.microsoft.com/office/drawing/2014/main" id="{B6364C94-0006-4FD6-8E58-D8011B003FF6}"/>
              </a:ext>
            </a:extLst>
          </p:cNvPr>
          <p:cNvSpPr>
            <a:spLocks noGrp="1"/>
          </p:cNvSpPr>
          <p:nvPr>
            <p:ph sz="half" idx="1"/>
          </p:nvPr>
        </p:nvSpPr>
        <p:spPr/>
        <p:txBody>
          <a:bodyPr/>
          <a:lstStyle/>
          <a:p>
            <a:r>
              <a:rPr lang="en-US" dirty="0"/>
              <a:t>Too much for student</a:t>
            </a:r>
          </a:p>
          <a:p>
            <a:r>
              <a:rPr lang="en-US" dirty="0"/>
              <a:t>Leave enough to model what you are doing </a:t>
            </a:r>
          </a:p>
          <a:p>
            <a:r>
              <a:rPr lang="en-US" dirty="0"/>
              <a:t>We want to receptively bombard them even before we expect them expressively to use it</a:t>
            </a:r>
          </a:p>
          <a:p>
            <a:r>
              <a:rPr lang="en-US" dirty="0"/>
              <a:t>It can be used in other situations outside of requesting! Model way before you expect the student to expressively do task independently</a:t>
            </a:r>
          </a:p>
        </p:txBody>
      </p:sp>
      <p:sp>
        <p:nvSpPr>
          <p:cNvPr id="4" name="Content Placeholder 3">
            <a:extLst>
              <a:ext uri="{FF2B5EF4-FFF2-40B4-BE49-F238E27FC236}">
                <a16:creationId xmlns:a16="http://schemas.microsoft.com/office/drawing/2014/main" id="{F3221B16-9972-48EB-8C26-8ECBD1FFA71F}"/>
              </a:ext>
            </a:extLst>
          </p:cNvPr>
          <p:cNvSpPr>
            <a:spLocks noGrp="1"/>
          </p:cNvSpPr>
          <p:nvPr>
            <p:ph sz="half" idx="2"/>
          </p:nvPr>
        </p:nvSpPr>
        <p:spPr/>
        <p:txBody>
          <a:bodyPr/>
          <a:lstStyle/>
          <a:p>
            <a:r>
              <a:rPr lang="en-US" dirty="0"/>
              <a:t>Make it fun, this is NOT A TEST!</a:t>
            </a:r>
          </a:p>
          <a:p>
            <a:r>
              <a:rPr lang="en-US" dirty="0"/>
              <a:t>Should include comments, questions, statements, requests, all parts of communication</a:t>
            </a:r>
          </a:p>
          <a:p>
            <a:r>
              <a:rPr lang="en-US" dirty="0"/>
              <a:t>If it’s available and easily accessible the likelihood it will be used is much higher!</a:t>
            </a:r>
          </a:p>
        </p:txBody>
      </p:sp>
    </p:spTree>
    <p:extLst>
      <p:ext uri="{BB962C8B-B14F-4D97-AF65-F5344CB8AC3E}">
        <p14:creationId xmlns:p14="http://schemas.microsoft.com/office/powerpoint/2010/main" val="2903629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F765-E0DD-4F8E-8341-1AEF4F4576AE}"/>
              </a:ext>
            </a:extLst>
          </p:cNvPr>
          <p:cNvSpPr>
            <a:spLocks noGrp="1"/>
          </p:cNvSpPr>
          <p:nvPr>
            <p:ph type="title"/>
          </p:nvPr>
        </p:nvSpPr>
        <p:spPr/>
        <p:txBody>
          <a:bodyPr/>
          <a:lstStyle/>
          <a:p>
            <a:r>
              <a:rPr lang="en-US" dirty="0"/>
              <a:t>ASHA Practice Portal </a:t>
            </a:r>
          </a:p>
        </p:txBody>
      </p:sp>
      <p:sp>
        <p:nvSpPr>
          <p:cNvPr id="3" name="Content Placeholder 2">
            <a:extLst>
              <a:ext uri="{FF2B5EF4-FFF2-40B4-BE49-F238E27FC236}">
                <a16:creationId xmlns:a16="http://schemas.microsoft.com/office/drawing/2014/main" id="{9DEC7EBA-25D6-49DC-9EB9-B34A5FE69379}"/>
              </a:ext>
            </a:extLst>
          </p:cNvPr>
          <p:cNvSpPr>
            <a:spLocks noGrp="1"/>
          </p:cNvSpPr>
          <p:nvPr>
            <p:ph sz="half" idx="1"/>
          </p:nvPr>
        </p:nvSpPr>
        <p:spPr/>
        <p:txBody>
          <a:bodyPr/>
          <a:lstStyle/>
          <a:p>
            <a:r>
              <a:rPr lang="en-US" sz="2200" dirty="0"/>
              <a:t>Practice Portal </a:t>
            </a:r>
          </a:p>
          <a:p>
            <a:r>
              <a:rPr lang="en-US" sz="2200" dirty="0"/>
              <a:t>AAC </a:t>
            </a:r>
          </a:p>
          <a:p>
            <a:r>
              <a:rPr lang="en-US" sz="2200" dirty="0"/>
              <a:t>Lots of great resources, links to articles, charts, information to share with others</a:t>
            </a:r>
          </a:p>
          <a:p>
            <a:endParaRPr lang="en-US" dirty="0"/>
          </a:p>
        </p:txBody>
      </p:sp>
      <p:sp>
        <p:nvSpPr>
          <p:cNvPr id="4" name="Content Placeholder 3">
            <a:extLst>
              <a:ext uri="{FF2B5EF4-FFF2-40B4-BE49-F238E27FC236}">
                <a16:creationId xmlns:a16="http://schemas.microsoft.com/office/drawing/2014/main" id="{3F1DCCB9-1A66-4F1F-8E92-59B0C5A2C7DB}"/>
              </a:ext>
            </a:extLst>
          </p:cNvPr>
          <p:cNvSpPr>
            <a:spLocks noGrp="1"/>
          </p:cNvSpPr>
          <p:nvPr>
            <p:ph sz="half" idx="2"/>
          </p:nvPr>
        </p:nvSpPr>
        <p:spPr/>
        <p:txBody>
          <a:bodyPr/>
          <a:lstStyle/>
          <a:p>
            <a:r>
              <a:rPr lang="en-US" dirty="0"/>
              <a:t>https://www.asha.org/Practice-Portal/Professional-Issues/Augmentative-and-Alternative-Communication/</a:t>
            </a:r>
          </a:p>
        </p:txBody>
      </p:sp>
    </p:spTree>
    <p:extLst>
      <p:ext uri="{BB962C8B-B14F-4D97-AF65-F5344CB8AC3E}">
        <p14:creationId xmlns:p14="http://schemas.microsoft.com/office/powerpoint/2010/main" val="29003938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FD35D-73EE-4161-BA48-084D9AEA88B9}"/>
              </a:ext>
            </a:extLst>
          </p:cNvPr>
          <p:cNvSpPr>
            <a:spLocks noGrp="1"/>
          </p:cNvSpPr>
          <p:nvPr>
            <p:ph type="title"/>
          </p:nvPr>
        </p:nvSpPr>
        <p:spPr/>
        <p:txBody>
          <a:bodyPr/>
          <a:lstStyle/>
          <a:p>
            <a:r>
              <a:rPr lang="en-US" dirty="0"/>
              <a:t>In therapy </a:t>
            </a:r>
          </a:p>
        </p:txBody>
      </p:sp>
      <p:sp>
        <p:nvSpPr>
          <p:cNvPr id="3" name="Content Placeholder 2">
            <a:extLst>
              <a:ext uri="{FF2B5EF4-FFF2-40B4-BE49-F238E27FC236}">
                <a16:creationId xmlns:a16="http://schemas.microsoft.com/office/drawing/2014/main" id="{3A6FC37D-B21E-469A-BBE0-EBC177D676ED}"/>
              </a:ext>
            </a:extLst>
          </p:cNvPr>
          <p:cNvSpPr>
            <a:spLocks noGrp="1"/>
          </p:cNvSpPr>
          <p:nvPr>
            <p:ph sz="half" idx="1"/>
          </p:nvPr>
        </p:nvSpPr>
        <p:spPr/>
        <p:txBody>
          <a:bodyPr/>
          <a:lstStyle/>
          <a:p>
            <a:r>
              <a:rPr lang="en-US" dirty="0"/>
              <a:t>Include a literacy component</a:t>
            </a:r>
          </a:p>
          <a:p>
            <a:pPr lvl="1"/>
            <a:r>
              <a:rPr lang="en-US" dirty="0"/>
              <a:t>Using Core Words make this so much easier to find!</a:t>
            </a:r>
          </a:p>
          <a:p>
            <a:pPr lvl="1"/>
            <a:r>
              <a:rPr lang="en-US" dirty="0"/>
              <a:t>Most core words are also common sight words to find free sight word readers online</a:t>
            </a:r>
          </a:p>
          <a:p>
            <a:pPr lvl="1"/>
            <a:r>
              <a:rPr lang="en-US" dirty="0"/>
              <a:t>Most are also in PCI (sped reading program) use those books in therapy and again you are making it educationally relevant </a:t>
            </a:r>
          </a:p>
        </p:txBody>
      </p:sp>
      <p:sp>
        <p:nvSpPr>
          <p:cNvPr id="4" name="Content Placeholder 3">
            <a:extLst>
              <a:ext uri="{FF2B5EF4-FFF2-40B4-BE49-F238E27FC236}">
                <a16:creationId xmlns:a16="http://schemas.microsoft.com/office/drawing/2014/main" id="{2A634F09-4487-42D5-B7B0-0B893AF2088A}"/>
              </a:ext>
            </a:extLst>
          </p:cNvPr>
          <p:cNvSpPr>
            <a:spLocks noGrp="1"/>
          </p:cNvSpPr>
          <p:nvPr>
            <p:ph sz="half" idx="2"/>
          </p:nvPr>
        </p:nvSpPr>
        <p:spPr/>
        <p:txBody>
          <a:bodyPr/>
          <a:lstStyle/>
          <a:p>
            <a:r>
              <a:rPr lang="en-US" dirty="0"/>
              <a:t> Add a “fun” component</a:t>
            </a:r>
          </a:p>
          <a:p>
            <a:pPr lvl="1"/>
            <a:r>
              <a:rPr lang="en-US" dirty="0"/>
              <a:t>This can be the interactive portion so making something “go” or requesting highly desired motivator</a:t>
            </a:r>
          </a:p>
          <a:p>
            <a:pPr lvl="1"/>
            <a:r>
              <a:rPr lang="en-US" dirty="0"/>
              <a:t>Include “core word” songs if students like music </a:t>
            </a:r>
          </a:p>
          <a:p>
            <a:pPr lvl="1"/>
            <a:r>
              <a:rPr lang="en-US" dirty="0"/>
              <a:t>Bring in switch toys or things the student can control “wind up toys” etc. </a:t>
            </a:r>
          </a:p>
        </p:txBody>
      </p:sp>
    </p:spTree>
    <p:extLst>
      <p:ext uri="{BB962C8B-B14F-4D97-AF65-F5344CB8AC3E}">
        <p14:creationId xmlns:p14="http://schemas.microsoft.com/office/powerpoint/2010/main" val="28068570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4B2AD-5A16-43F4-B7AB-49BDC913A969}"/>
              </a:ext>
            </a:extLst>
          </p:cNvPr>
          <p:cNvSpPr>
            <a:spLocks noGrp="1"/>
          </p:cNvSpPr>
          <p:nvPr>
            <p:ph type="title"/>
          </p:nvPr>
        </p:nvSpPr>
        <p:spPr/>
        <p:txBody>
          <a:bodyPr/>
          <a:lstStyle/>
          <a:p>
            <a:r>
              <a:rPr lang="en-US" dirty="0"/>
              <a:t>In therapy cont.</a:t>
            </a:r>
          </a:p>
        </p:txBody>
      </p:sp>
      <p:sp>
        <p:nvSpPr>
          <p:cNvPr id="3" name="Content Placeholder 2">
            <a:extLst>
              <a:ext uri="{FF2B5EF4-FFF2-40B4-BE49-F238E27FC236}">
                <a16:creationId xmlns:a16="http://schemas.microsoft.com/office/drawing/2014/main" id="{AB916057-422D-49DF-A7AC-07C9D954B42B}"/>
              </a:ext>
            </a:extLst>
          </p:cNvPr>
          <p:cNvSpPr>
            <a:spLocks noGrp="1"/>
          </p:cNvSpPr>
          <p:nvPr>
            <p:ph sz="half" idx="1"/>
          </p:nvPr>
        </p:nvSpPr>
        <p:spPr/>
        <p:txBody>
          <a:bodyPr/>
          <a:lstStyle/>
          <a:p>
            <a:r>
              <a:rPr lang="en-US" dirty="0"/>
              <a:t>Do not go and get rid of all your thematic unit materials!</a:t>
            </a:r>
          </a:p>
          <a:p>
            <a:r>
              <a:rPr lang="en-US" dirty="0"/>
              <a:t>Use them (they are great to teach vocabulary etc.) but re-word how you are targeting them</a:t>
            </a:r>
          </a:p>
          <a:p>
            <a:r>
              <a:rPr lang="en-US" dirty="0"/>
              <a:t>Instead of making a fringe vocabulary page of all the holiday words, target a core word instead! </a:t>
            </a:r>
          </a:p>
          <a:p>
            <a:r>
              <a:rPr lang="en-US" dirty="0"/>
              <a:t>You’re still exposing the vocabulary but making participation much more functional!</a:t>
            </a:r>
          </a:p>
        </p:txBody>
      </p:sp>
      <p:pic>
        <p:nvPicPr>
          <p:cNvPr id="3074" name="Picture 2" descr="Image result for old lady eating a clover activity">
            <a:extLst>
              <a:ext uri="{FF2B5EF4-FFF2-40B4-BE49-F238E27FC236}">
                <a16:creationId xmlns:a16="http://schemas.microsoft.com/office/drawing/2014/main" id="{A9F58AF1-B325-4A23-BF02-557617E93E5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882833" y="387391"/>
            <a:ext cx="3406602" cy="6083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8624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5448A-399E-4A8B-B613-E4654816C758}"/>
              </a:ext>
            </a:extLst>
          </p:cNvPr>
          <p:cNvSpPr>
            <a:spLocks noGrp="1"/>
          </p:cNvSpPr>
          <p:nvPr>
            <p:ph type="title"/>
          </p:nvPr>
        </p:nvSpPr>
        <p:spPr/>
        <p:txBody>
          <a:bodyPr/>
          <a:lstStyle/>
          <a:p>
            <a:r>
              <a:rPr lang="en-US" dirty="0"/>
              <a:t>Core Words and Word Lists</a:t>
            </a:r>
          </a:p>
        </p:txBody>
      </p:sp>
      <p:sp>
        <p:nvSpPr>
          <p:cNvPr id="3" name="Content Placeholder 2">
            <a:extLst>
              <a:ext uri="{FF2B5EF4-FFF2-40B4-BE49-F238E27FC236}">
                <a16:creationId xmlns:a16="http://schemas.microsoft.com/office/drawing/2014/main" id="{DC69F9E1-10E0-4696-816D-FDD89E84922F}"/>
              </a:ext>
            </a:extLst>
          </p:cNvPr>
          <p:cNvSpPr>
            <a:spLocks noGrp="1"/>
          </p:cNvSpPr>
          <p:nvPr>
            <p:ph sz="half" idx="1"/>
          </p:nvPr>
        </p:nvSpPr>
        <p:spPr/>
        <p:txBody>
          <a:bodyPr/>
          <a:lstStyle/>
          <a:p>
            <a:pPr fontAlgn="base"/>
            <a:r>
              <a:rPr lang="en-US" dirty="0"/>
              <a:t>MY (pre-primer </a:t>
            </a:r>
            <a:r>
              <a:rPr lang="en-US" dirty="0" err="1"/>
              <a:t>Dolch</a:t>
            </a:r>
            <a:r>
              <a:rPr lang="en-US" dirty="0"/>
              <a:t>)(PCI Level I-1)</a:t>
            </a:r>
          </a:p>
          <a:p>
            <a:pPr fontAlgn="base"/>
            <a:r>
              <a:rPr lang="en-US" dirty="0"/>
              <a:t>I (pre-primer </a:t>
            </a:r>
            <a:r>
              <a:rPr lang="en-US" dirty="0" err="1"/>
              <a:t>Dolch</a:t>
            </a:r>
            <a:r>
              <a:rPr lang="en-US" dirty="0"/>
              <a:t>)(PCI Level I-15)</a:t>
            </a:r>
          </a:p>
          <a:p>
            <a:pPr fontAlgn="base"/>
            <a:r>
              <a:rPr lang="en-US" dirty="0"/>
              <a:t>PUT (PCI Level I-83)</a:t>
            </a:r>
          </a:p>
          <a:p>
            <a:pPr fontAlgn="base"/>
            <a:r>
              <a:rPr lang="en-US" dirty="0"/>
              <a:t>PLAY (pre-primer </a:t>
            </a:r>
            <a:r>
              <a:rPr lang="en-US" dirty="0" err="1"/>
              <a:t>Dolch</a:t>
            </a:r>
            <a:r>
              <a:rPr lang="en-US" dirty="0"/>
              <a:t>)(PCI Level I-37)</a:t>
            </a:r>
          </a:p>
          <a:p>
            <a:r>
              <a:rPr lang="en-US" dirty="0"/>
              <a:t>GO (pre-primer </a:t>
            </a:r>
            <a:r>
              <a:rPr lang="en-US" dirty="0" err="1"/>
              <a:t>Dolch</a:t>
            </a:r>
            <a:r>
              <a:rPr lang="en-US" dirty="0"/>
              <a:t>)(PCI Level I - 26)</a:t>
            </a:r>
          </a:p>
        </p:txBody>
      </p:sp>
      <p:sp>
        <p:nvSpPr>
          <p:cNvPr id="4" name="Content Placeholder 3">
            <a:extLst>
              <a:ext uri="{FF2B5EF4-FFF2-40B4-BE49-F238E27FC236}">
                <a16:creationId xmlns:a16="http://schemas.microsoft.com/office/drawing/2014/main" id="{E405DD23-B54A-4520-96B4-899EA842B9B8}"/>
              </a:ext>
            </a:extLst>
          </p:cNvPr>
          <p:cNvSpPr>
            <a:spLocks noGrp="1"/>
          </p:cNvSpPr>
          <p:nvPr>
            <p:ph sz="half" idx="2"/>
          </p:nvPr>
        </p:nvSpPr>
        <p:spPr/>
        <p:txBody>
          <a:bodyPr/>
          <a:lstStyle/>
          <a:p>
            <a:pPr fontAlgn="base"/>
            <a:r>
              <a:rPr lang="en-US" dirty="0"/>
              <a:t>HELP (pre-primer </a:t>
            </a:r>
            <a:r>
              <a:rPr lang="en-US" dirty="0" err="1"/>
              <a:t>Dolch</a:t>
            </a:r>
            <a:r>
              <a:rPr lang="en-US" dirty="0"/>
              <a:t>)(PCI Level I- 34)</a:t>
            </a:r>
          </a:p>
          <a:p>
            <a:pPr fontAlgn="base"/>
            <a:r>
              <a:rPr lang="en-US" dirty="0"/>
              <a:t>WANT (primer </a:t>
            </a:r>
            <a:r>
              <a:rPr lang="en-US" dirty="0" err="1"/>
              <a:t>Dolch</a:t>
            </a:r>
            <a:r>
              <a:rPr lang="en-US" dirty="0"/>
              <a:t>)(PCI Level I - 78)</a:t>
            </a:r>
          </a:p>
          <a:p>
            <a:pPr fontAlgn="base"/>
            <a:r>
              <a:rPr lang="en-US" dirty="0"/>
              <a:t>MORE (PCI Level I - 85)</a:t>
            </a:r>
          </a:p>
          <a:p>
            <a:pPr fontAlgn="base"/>
            <a:r>
              <a:rPr lang="en-US" dirty="0"/>
              <a:t>EAT (primer </a:t>
            </a:r>
            <a:r>
              <a:rPr lang="en-US" dirty="0" err="1"/>
              <a:t>Dolch</a:t>
            </a:r>
            <a:r>
              <a:rPr lang="en-US" dirty="0"/>
              <a:t>)(PCI Level I - 59)</a:t>
            </a:r>
          </a:p>
          <a:p>
            <a:r>
              <a:rPr lang="en-US" dirty="0"/>
              <a:t>TURN (PCI Level II - 196)</a:t>
            </a:r>
          </a:p>
        </p:txBody>
      </p:sp>
    </p:spTree>
    <p:extLst>
      <p:ext uri="{BB962C8B-B14F-4D97-AF65-F5344CB8AC3E}">
        <p14:creationId xmlns:p14="http://schemas.microsoft.com/office/powerpoint/2010/main" val="38500413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4BE5C-6129-41A2-BBFA-9D540478DC08}"/>
              </a:ext>
            </a:extLst>
          </p:cNvPr>
          <p:cNvSpPr>
            <a:spLocks noGrp="1"/>
          </p:cNvSpPr>
          <p:nvPr>
            <p:ph type="title"/>
          </p:nvPr>
        </p:nvSpPr>
        <p:spPr/>
        <p:txBody>
          <a:bodyPr/>
          <a:lstStyle/>
          <a:p>
            <a:r>
              <a:rPr lang="en-US" dirty="0"/>
              <a:t>Core Songs</a:t>
            </a:r>
          </a:p>
        </p:txBody>
      </p:sp>
      <p:sp>
        <p:nvSpPr>
          <p:cNvPr id="3" name="Content Placeholder 2">
            <a:extLst>
              <a:ext uri="{FF2B5EF4-FFF2-40B4-BE49-F238E27FC236}">
                <a16:creationId xmlns:a16="http://schemas.microsoft.com/office/drawing/2014/main" id="{EAB57246-D7E5-4C11-A6DA-FD082612095F}"/>
              </a:ext>
            </a:extLst>
          </p:cNvPr>
          <p:cNvSpPr>
            <a:spLocks noGrp="1"/>
          </p:cNvSpPr>
          <p:nvPr>
            <p:ph sz="half" idx="1"/>
          </p:nvPr>
        </p:nvSpPr>
        <p:spPr/>
        <p:txBody>
          <a:bodyPr/>
          <a:lstStyle/>
          <a:p>
            <a:r>
              <a:rPr lang="en-US" u="sng" dirty="0">
                <a:hlinkClick r:id="rId3"/>
              </a:rPr>
              <a:t>https://youtu.be/-5yhWUbTdgc</a:t>
            </a:r>
            <a:endParaRPr lang="en-US" u="sng" dirty="0"/>
          </a:p>
          <a:p>
            <a:r>
              <a:rPr lang="en-US" dirty="0"/>
              <a:t>Want/Go/Look</a:t>
            </a:r>
          </a:p>
        </p:txBody>
      </p:sp>
      <p:pic>
        <p:nvPicPr>
          <p:cNvPr id="5" name="Online Media 4" title="The Zoo | Core Vocabulary Song">
            <a:hlinkClick r:id="" action="ppaction://media"/>
            <a:extLst>
              <a:ext uri="{FF2B5EF4-FFF2-40B4-BE49-F238E27FC236}">
                <a16:creationId xmlns:a16="http://schemas.microsoft.com/office/drawing/2014/main" id="{74FF20BC-4A90-4F07-827E-6171E218D419}"/>
              </a:ext>
            </a:extLst>
          </p:cNvPr>
          <p:cNvPicPr>
            <a:picLocks noGrp="1" noRot="1" noChangeAspect="1"/>
          </p:cNvPicPr>
          <p:nvPr>
            <p:ph sz="half" idx="2"/>
            <a:videoFile r:link="rId1"/>
          </p:nvPr>
        </p:nvPicPr>
        <p:blipFill>
          <a:blip r:embed="rId4"/>
          <a:stretch>
            <a:fillRect/>
          </a:stretch>
        </p:blipFill>
        <p:spPr>
          <a:xfrm>
            <a:off x="4537519" y="2051717"/>
            <a:ext cx="7265993" cy="4087811"/>
          </a:xfrm>
          <a:prstGeom prst="rect">
            <a:avLst/>
          </a:prstGeom>
        </p:spPr>
      </p:pic>
    </p:spTree>
    <p:extLst>
      <p:ext uri="{BB962C8B-B14F-4D97-AF65-F5344CB8AC3E}">
        <p14:creationId xmlns:p14="http://schemas.microsoft.com/office/powerpoint/2010/main" val="2222072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24296-7CD3-445F-8B6A-C3AF3F26003F}"/>
              </a:ext>
            </a:extLst>
          </p:cNvPr>
          <p:cNvSpPr>
            <a:spLocks noGrp="1"/>
          </p:cNvSpPr>
          <p:nvPr>
            <p:ph type="title"/>
          </p:nvPr>
        </p:nvSpPr>
        <p:spPr/>
        <p:txBody>
          <a:bodyPr/>
          <a:lstStyle/>
          <a:p>
            <a:r>
              <a:rPr lang="en-US" dirty="0"/>
              <a:t>CORE SONGS (YOUTUBE VIDEOS)</a:t>
            </a:r>
            <a:br>
              <a:rPr lang="en-US" dirty="0"/>
            </a:br>
            <a:endParaRPr lang="en-US" dirty="0"/>
          </a:p>
        </p:txBody>
      </p:sp>
      <p:sp>
        <p:nvSpPr>
          <p:cNvPr id="3" name="Content Placeholder 2">
            <a:extLst>
              <a:ext uri="{FF2B5EF4-FFF2-40B4-BE49-F238E27FC236}">
                <a16:creationId xmlns:a16="http://schemas.microsoft.com/office/drawing/2014/main" id="{938C1D6F-9E99-4285-B9FC-67BFAF0A7AFC}"/>
              </a:ext>
            </a:extLst>
          </p:cNvPr>
          <p:cNvSpPr>
            <a:spLocks noGrp="1"/>
          </p:cNvSpPr>
          <p:nvPr>
            <p:ph sz="half" idx="1"/>
          </p:nvPr>
        </p:nvSpPr>
        <p:spPr/>
        <p:txBody>
          <a:bodyPr/>
          <a:lstStyle/>
          <a:p>
            <a:r>
              <a:rPr lang="en-US" dirty="0"/>
              <a:t>Go Song </a:t>
            </a:r>
            <a:r>
              <a:rPr lang="en-US" u="sng" dirty="0">
                <a:hlinkClick r:id="rId2"/>
              </a:rPr>
              <a:t>https://www.youtube.com/watch?v=oTWQ0hPq6-I&amp;list=PL-7bOJxXFtRp_TU3h8E4JqizxAVLoSJ2x</a:t>
            </a:r>
            <a:endParaRPr lang="en-US" u="sng" dirty="0"/>
          </a:p>
          <a:p>
            <a:endParaRPr lang="en-US" dirty="0"/>
          </a:p>
          <a:p>
            <a:pPr fontAlgn="base"/>
            <a:r>
              <a:rPr lang="en-US" dirty="0"/>
              <a:t>Go to the Zoo </a:t>
            </a:r>
            <a:r>
              <a:rPr lang="en-US" u="sng" dirty="0">
                <a:hlinkClick r:id="rId3"/>
              </a:rPr>
              <a:t>https://www.youtube.com/watch?v=8Q31WVV7tjw</a:t>
            </a:r>
            <a:r>
              <a:rPr lang="en-US" dirty="0"/>
              <a:t> </a:t>
            </a:r>
          </a:p>
          <a:p>
            <a:endParaRPr lang="en-US" dirty="0"/>
          </a:p>
        </p:txBody>
      </p:sp>
      <p:sp>
        <p:nvSpPr>
          <p:cNvPr id="4" name="Content Placeholder 3">
            <a:extLst>
              <a:ext uri="{FF2B5EF4-FFF2-40B4-BE49-F238E27FC236}">
                <a16:creationId xmlns:a16="http://schemas.microsoft.com/office/drawing/2014/main" id="{D935A758-B403-4521-834B-660DDD4E8C5F}"/>
              </a:ext>
            </a:extLst>
          </p:cNvPr>
          <p:cNvSpPr>
            <a:spLocks noGrp="1"/>
          </p:cNvSpPr>
          <p:nvPr>
            <p:ph sz="half" idx="2"/>
          </p:nvPr>
        </p:nvSpPr>
        <p:spPr/>
        <p:txBody>
          <a:bodyPr/>
          <a:lstStyle/>
          <a:p>
            <a:pPr fontAlgn="base"/>
            <a:r>
              <a:rPr lang="en-US" dirty="0"/>
              <a:t> I Want to Go </a:t>
            </a:r>
            <a:r>
              <a:rPr lang="en-US" u="sng" dirty="0">
                <a:hlinkClick r:id="rId4"/>
              </a:rPr>
              <a:t>https://www.youtube.com/watch?v=Gbc57V52CvA&amp;index=5&amp;list=PLfQnuxbhVNX-otyYW_CQIf6kQQhlosK_5</a:t>
            </a:r>
            <a:r>
              <a:rPr lang="en-US" dirty="0"/>
              <a:t> </a:t>
            </a:r>
          </a:p>
          <a:p>
            <a:pPr marL="0" indent="0" fontAlgn="base">
              <a:buNone/>
            </a:pPr>
            <a:endParaRPr lang="en-US" dirty="0"/>
          </a:p>
          <a:p>
            <a:pPr fontAlgn="base"/>
            <a:r>
              <a:rPr lang="en-US" dirty="0"/>
              <a:t>Let it Go (Frozen)</a:t>
            </a:r>
          </a:p>
          <a:p>
            <a:pPr marL="400050" lvl="1" indent="0" fontAlgn="base">
              <a:buNone/>
            </a:pPr>
            <a:r>
              <a:rPr lang="en-US" u="sng" dirty="0">
                <a:hlinkClick r:id="rId5"/>
              </a:rPr>
              <a:t>https://www.youtube.com/watch?v=IimZXepSXfI</a:t>
            </a:r>
            <a:r>
              <a:rPr lang="en-US" dirty="0"/>
              <a:t> </a:t>
            </a:r>
          </a:p>
          <a:p>
            <a:endParaRPr lang="en-US" dirty="0"/>
          </a:p>
        </p:txBody>
      </p:sp>
    </p:spTree>
    <p:extLst>
      <p:ext uri="{BB962C8B-B14F-4D97-AF65-F5344CB8AC3E}">
        <p14:creationId xmlns:p14="http://schemas.microsoft.com/office/powerpoint/2010/main" val="2467290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F6CC6-71F0-42C5-9241-CDCA697B8E84}"/>
              </a:ext>
            </a:extLst>
          </p:cNvPr>
          <p:cNvSpPr>
            <a:spLocks noGrp="1"/>
          </p:cNvSpPr>
          <p:nvPr>
            <p:ph type="title"/>
          </p:nvPr>
        </p:nvSpPr>
        <p:spPr/>
        <p:txBody>
          <a:bodyPr/>
          <a:lstStyle/>
          <a:p>
            <a:r>
              <a:rPr lang="en-US" dirty="0"/>
              <a:t>More Core Songs</a:t>
            </a:r>
          </a:p>
        </p:txBody>
      </p:sp>
      <p:sp>
        <p:nvSpPr>
          <p:cNvPr id="3" name="Content Placeholder 2">
            <a:extLst>
              <a:ext uri="{FF2B5EF4-FFF2-40B4-BE49-F238E27FC236}">
                <a16:creationId xmlns:a16="http://schemas.microsoft.com/office/drawing/2014/main" id="{6A35402A-DE1D-4595-B861-32A287140B3A}"/>
              </a:ext>
            </a:extLst>
          </p:cNvPr>
          <p:cNvSpPr>
            <a:spLocks noGrp="1"/>
          </p:cNvSpPr>
          <p:nvPr>
            <p:ph sz="half" idx="1"/>
          </p:nvPr>
        </p:nvSpPr>
        <p:spPr/>
        <p:txBody>
          <a:bodyPr/>
          <a:lstStyle/>
          <a:p>
            <a:pPr fontAlgn="base"/>
            <a:r>
              <a:rPr lang="en-US" dirty="0"/>
              <a:t>I can see you! </a:t>
            </a:r>
            <a:r>
              <a:rPr lang="en-US" u="sng" dirty="0">
                <a:hlinkClick r:id="rId2"/>
              </a:rPr>
              <a:t>https://www.youtube.com/watch?v=3_pivIVcVYk&amp;list=PLDRjsm69iKeIRPvyxPsgWelQwTFKG1I7c</a:t>
            </a:r>
            <a:r>
              <a:rPr lang="en-US" dirty="0"/>
              <a:t> </a:t>
            </a:r>
          </a:p>
          <a:p>
            <a:pPr fontAlgn="base"/>
            <a:endParaRPr lang="en-US" dirty="0"/>
          </a:p>
          <a:p>
            <a:r>
              <a:rPr lang="en-US" dirty="0"/>
              <a:t>Eat </a:t>
            </a:r>
            <a:r>
              <a:rPr lang="en-US" u="sng" dirty="0">
                <a:hlinkClick r:id="rId3"/>
              </a:rPr>
              <a:t>https://www.youtube.com/watch?v=9bmH9k496aI&amp;list=PLfglx-VvJeZEefIShv14NUTLwXe-wecqI</a:t>
            </a:r>
            <a:r>
              <a:rPr lang="en-US" dirty="0"/>
              <a:t> </a:t>
            </a:r>
          </a:p>
        </p:txBody>
      </p:sp>
      <p:sp>
        <p:nvSpPr>
          <p:cNvPr id="4" name="Content Placeholder 3">
            <a:extLst>
              <a:ext uri="{FF2B5EF4-FFF2-40B4-BE49-F238E27FC236}">
                <a16:creationId xmlns:a16="http://schemas.microsoft.com/office/drawing/2014/main" id="{C4134AF8-11F1-462D-BDA5-363DCD2D40C3}"/>
              </a:ext>
            </a:extLst>
          </p:cNvPr>
          <p:cNvSpPr>
            <a:spLocks noGrp="1"/>
          </p:cNvSpPr>
          <p:nvPr>
            <p:ph sz="half" idx="2"/>
          </p:nvPr>
        </p:nvSpPr>
        <p:spPr/>
        <p:txBody>
          <a:bodyPr/>
          <a:lstStyle/>
          <a:p>
            <a:pPr fontAlgn="base"/>
            <a:r>
              <a:rPr lang="en-US" dirty="0"/>
              <a:t>Can you Help Me?</a:t>
            </a:r>
            <a:r>
              <a:rPr lang="en-US" u="sng" dirty="0">
                <a:hlinkClick r:id="rId4"/>
              </a:rPr>
              <a:t> https://www.youtube.com/watch?v=5P-89FdwlGc</a:t>
            </a:r>
            <a:r>
              <a:rPr lang="en-US" dirty="0"/>
              <a:t> </a:t>
            </a:r>
          </a:p>
          <a:p>
            <a:pPr fontAlgn="base"/>
            <a:endParaRPr lang="en-US" dirty="0"/>
          </a:p>
          <a:p>
            <a:r>
              <a:rPr lang="en-US" dirty="0"/>
              <a:t>Eat/Drink All Day Long! </a:t>
            </a:r>
            <a:r>
              <a:rPr lang="en-US" u="sng" dirty="0">
                <a:hlinkClick r:id="rId5"/>
              </a:rPr>
              <a:t>https://www.youtube.com/watch?v=cCbKQrpWfe0&amp;list=PLfglx-VvJeZEefIShv14NUTLwXe-wecqI&amp;index=7</a:t>
            </a:r>
            <a:r>
              <a:rPr lang="en-US" dirty="0"/>
              <a:t> </a:t>
            </a:r>
          </a:p>
        </p:txBody>
      </p:sp>
    </p:spTree>
    <p:extLst>
      <p:ext uri="{BB962C8B-B14F-4D97-AF65-F5344CB8AC3E}">
        <p14:creationId xmlns:p14="http://schemas.microsoft.com/office/powerpoint/2010/main" val="1228880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D5382-8284-443E-ADCB-A07E5DE17CA9}"/>
              </a:ext>
            </a:extLst>
          </p:cNvPr>
          <p:cNvSpPr>
            <a:spLocks noGrp="1"/>
          </p:cNvSpPr>
          <p:nvPr>
            <p:ph type="title"/>
          </p:nvPr>
        </p:nvSpPr>
        <p:spPr/>
        <p:txBody>
          <a:bodyPr/>
          <a:lstStyle/>
          <a:p>
            <a:r>
              <a:rPr lang="en-US" dirty="0"/>
              <a:t>EMBED VIDEOS IN POWERPOINT</a:t>
            </a:r>
            <a:br>
              <a:rPr lang="en-US" dirty="0"/>
            </a:br>
            <a:endParaRPr lang="en-US" dirty="0"/>
          </a:p>
        </p:txBody>
      </p:sp>
      <p:sp>
        <p:nvSpPr>
          <p:cNvPr id="3" name="Content Placeholder 2">
            <a:extLst>
              <a:ext uri="{FF2B5EF4-FFF2-40B4-BE49-F238E27FC236}">
                <a16:creationId xmlns:a16="http://schemas.microsoft.com/office/drawing/2014/main" id="{4806BDA6-D9BA-405A-A090-DDBDC953D5E0}"/>
              </a:ext>
            </a:extLst>
          </p:cNvPr>
          <p:cNvSpPr>
            <a:spLocks noGrp="1"/>
          </p:cNvSpPr>
          <p:nvPr>
            <p:ph sz="half" idx="1"/>
          </p:nvPr>
        </p:nvSpPr>
        <p:spPr/>
        <p:txBody>
          <a:bodyPr>
            <a:normAutofit/>
          </a:bodyPr>
          <a:lstStyle/>
          <a:p>
            <a:pPr fontAlgn="base"/>
            <a:br>
              <a:rPr lang="en-US" dirty="0"/>
            </a:br>
            <a:r>
              <a:rPr lang="en-US" dirty="0"/>
              <a:t>Find video in YouTube</a:t>
            </a:r>
          </a:p>
          <a:p>
            <a:pPr fontAlgn="base"/>
            <a:r>
              <a:rPr lang="en-US" dirty="0"/>
              <a:t>Click “Share” then “Copy” the link</a:t>
            </a:r>
          </a:p>
          <a:p>
            <a:pPr fontAlgn="base"/>
            <a:r>
              <a:rPr lang="en-US" dirty="0"/>
              <a:t>In </a:t>
            </a:r>
            <a:r>
              <a:rPr lang="en-US" dirty="0" err="1"/>
              <a:t>powerpoint</a:t>
            </a:r>
            <a:r>
              <a:rPr lang="en-US" dirty="0"/>
              <a:t> go to “insert”</a:t>
            </a:r>
          </a:p>
          <a:p>
            <a:pPr fontAlgn="base"/>
            <a:r>
              <a:rPr lang="en-US" dirty="0"/>
              <a:t>Then Media and video, online video</a:t>
            </a:r>
          </a:p>
          <a:p>
            <a:pPr fontAlgn="base"/>
            <a:r>
              <a:rPr lang="en-US" dirty="0"/>
              <a:t>Paste the link from YouTube, click enter</a:t>
            </a:r>
          </a:p>
          <a:p>
            <a:pPr fontAlgn="base"/>
            <a:r>
              <a:rPr lang="en-US" dirty="0"/>
              <a:t>Select the video then say insert</a:t>
            </a:r>
          </a:p>
          <a:p>
            <a:pPr marL="0" indent="0">
              <a:buNone/>
            </a:pPr>
            <a:br>
              <a:rPr lang="en-US" dirty="0"/>
            </a:br>
            <a:endParaRPr lang="en-US" dirty="0"/>
          </a:p>
        </p:txBody>
      </p:sp>
      <p:sp>
        <p:nvSpPr>
          <p:cNvPr id="4" name="Content Placeholder 3">
            <a:extLst>
              <a:ext uri="{FF2B5EF4-FFF2-40B4-BE49-F238E27FC236}">
                <a16:creationId xmlns:a16="http://schemas.microsoft.com/office/drawing/2014/main" id="{86D60669-0B0F-4662-8EC0-DCD07DD7436E}"/>
              </a:ext>
            </a:extLst>
          </p:cNvPr>
          <p:cNvSpPr>
            <a:spLocks noGrp="1"/>
          </p:cNvSpPr>
          <p:nvPr>
            <p:ph sz="half" idx="2"/>
          </p:nvPr>
        </p:nvSpPr>
        <p:spPr/>
        <p:txBody>
          <a:bodyPr>
            <a:normAutofit/>
          </a:bodyPr>
          <a:lstStyle/>
          <a:p>
            <a:pPr fontAlgn="base"/>
            <a:r>
              <a:rPr lang="en-US" dirty="0"/>
              <a:t>Now when you click on the slide the video will automatically play (this will keep you from having to find it etc. every time)</a:t>
            </a:r>
          </a:p>
          <a:p>
            <a:pPr fontAlgn="base"/>
            <a:r>
              <a:rPr lang="en-US" dirty="0"/>
              <a:t>Good for adding songs to morning meeting, or to develop in routine etc. ☺</a:t>
            </a:r>
          </a:p>
          <a:p>
            <a:endParaRPr lang="en-US" dirty="0"/>
          </a:p>
        </p:txBody>
      </p:sp>
    </p:spTree>
    <p:extLst>
      <p:ext uri="{BB962C8B-B14F-4D97-AF65-F5344CB8AC3E}">
        <p14:creationId xmlns:p14="http://schemas.microsoft.com/office/powerpoint/2010/main" val="741089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E84FA-B941-449F-AD75-644B0D7B5CC8}"/>
              </a:ext>
            </a:extLst>
          </p:cNvPr>
          <p:cNvSpPr>
            <a:spLocks noGrp="1"/>
          </p:cNvSpPr>
          <p:nvPr>
            <p:ph type="title"/>
          </p:nvPr>
        </p:nvSpPr>
        <p:spPr/>
        <p:txBody>
          <a:bodyPr>
            <a:normAutofit fontScale="90000"/>
          </a:bodyPr>
          <a:lstStyle/>
          <a:p>
            <a:r>
              <a:rPr lang="en-US" dirty="0"/>
              <a:t>DOWNLOADING BOOKS INTO IBOOKS</a:t>
            </a:r>
            <a:br>
              <a:rPr lang="en-US" dirty="0"/>
            </a:br>
            <a:br>
              <a:rPr lang="en-US" dirty="0"/>
            </a:br>
            <a:endParaRPr lang="en-US" dirty="0"/>
          </a:p>
        </p:txBody>
      </p:sp>
      <p:sp>
        <p:nvSpPr>
          <p:cNvPr id="3" name="Content Placeholder 2">
            <a:extLst>
              <a:ext uri="{FF2B5EF4-FFF2-40B4-BE49-F238E27FC236}">
                <a16:creationId xmlns:a16="http://schemas.microsoft.com/office/drawing/2014/main" id="{4B1715F5-27D3-4399-8EEF-A22EBF57D17E}"/>
              </a:ext>
            </a:extLst>
          </p:cNvPr>
          <p:cNvSpPr>
            <a:spLocks noGrp="1"/>
          </p:cNvSpPr>
          <p:nvPr>
            <p:ph sz="half" idx="1"/>
          </p:nvPr>
        </p:nvSpPr>
        <p:spPr/>
        <p:txBody>
          <a:bodyPr/>
          <a:lstStyle/>
          <a:p>
            <a:pPr fontAlgn="base"/>
            <a:r>
              <a:rPr lang="en-US" dirty="0"/>
              <a:t>All iPads have </a:t>
            </a:r>
            <a:r>
              <a:rPr lang="en-US" dirty="0" err="1"/>
              <a:t>iBooks</a:t>
            </a:r>
            <a:endParaRPr lang="en-US" dirty="0"/>
          </a:p>
          <a:p>
            <a:pPr fontAlgn="base"/>
            <a:r>
              <a:rPr lang="en-US" dirty="0"/>
              <a:t>If the file is a PDF (from teacher-pay-teacher </a:t>
            </a:r>
            <a:r>
              <a:rPr lang="en-US" dirty="0" err="1"/>
              <a:t>etc</a:t>
            </a:r>
            <a:r>
              <a:rPr lang="en-US" dirty="0"/>
              <a:t>)</a:t>
            </a:r>
          </a:p>
          <a:p>
            <a:pPr fontAlgn="base"/>
            <a:r>
              <a:rPr lang="en-US" dirty="0"/>
              <a:t>Click the arrow to download </a:t>
            </a:r>
          </a:p>
          <a:p>
            <a:pPr fontAlgn="base"/>
            <a:r>
              <a:rPr lang="en-US" dirty="0"/>
              <a:t>Then say “open in </a:t>
            </a:r>
            <a:r>
              <a:rPr lang="en-US" dirty="0" err="1"/>
              <a:t>iBooks</a:t>
            </a:r>
            <a:r>
              <a:rPr lang="en-US" dirty="0"/>
              <a:t>” </a:t>
            </a:r>
          </a:p>
          <a:p>
            <a:pPr fontAlgn="base"/>
            <a:r>
              <a:rPr lang="en-US" dirty="0"/>
              <a:t>Go to the </a:t>
            </a:r>
            <a:r>
              <a:rPr lang="en-US" dirty="0" err="1"/>
              <a:t>iBooks</a:t>
            </a:r>
            <a:r>
              <a:rPr lang="en-US" dirty="0"/>
              <a:t> icon and the book should load there</a:t>
            </a:r>
          </a:p>
          <a:p>
            <a:endParaRPr lang="en-US" dirty="0"/>
          </a:p>
        </p:txBody>
      </p:sp>
      <p:sp>
        <p:nvSpPr>
          <p:cNvPr id="4" name="Content Placeholder 3">
            <a:extLst>
              <a:ext uri="{FF2B5EF4-FFF2-40B4-BE49-F238E27FC236}">
                <a16:creationId xmlns:a16="http://schemas.microsoft.com/office/drawing/2014/main" id="{FBC4AAFE-CEA9-4ACA-A465-F56C6DCB3B2D}"/>
              </a:ext>
            </a:extLst>
          </p:cNvPr>
          <p:cNvSpPr>
            <a:spLocks noGrp="1"/>
          </p:cNvSpPr>
          <p:nvPr>
            <p:ph sz="half" idx="2"/>
          </p:nvPr>
        </p:nvSpPr>
        <p:spPr/>
        <p:txBody>
          <a:bodyPr/>
          <a:lstStyle/>
          <a:p>
            <a:r>
              <a:rPr lang="en-US" dirty="0"/>
              <a:t>Once in </a:t>
            </a:r>
            <a:r>
              <a:rPr lang="en-US" dirty="0" err="1"/>
              <a:t>iBooks</a:t>
            </a:r>
            <a:r>
              <a:rPr lang="en-US" dirty="0"/>
              <a:t> it will turn like a book with a swipe, etc. saves a ton on ink and laminating</a:t>
            </a:r>
          </a:p>
          <a:p>
            <a:r>
              <a:rPr lang="en-US" dirty="0"/>
              <a:t>Download sight word readers, core books from PRC language lab, or Unique Learning Leveled Readers! </a:t>
            </a:r>
          </a:p>
        </p:txBody>
      </p:sp>
      <p:pic>
        <p:nvPicPr>
          <p:cNvPr id="2050" name="Picture 2" descr="https://lh6.googleusercontent.com/_AYJyw9V5I2zf2TXX3dh2g5e1OShGv2IGangEpm2atrIUm3tGvIBEsgpQvs8SvdisLWQW-dnY-drOTeojDliXa0cCwvyd0Af0vGzV5xPztKwn7o6JV_eMiXmFA_rTu6ud0R5fWB2qdE">
            <a:extLst>
              <a:ext uri="{FF2B5EF4-FFF2-40B4-BE49-F238E27FC236}">
                <a16:creationId xmlns:a16="http://schemas.microsoft.com/office/drawing/2014/main" id="{66C86C07-1153-47AF-B4A6-E6CB1AF1EF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2603" y="198437"/>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246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038A5-D712-4999-8CC7-4D523844EC88}"/>
              </a:ext>
            </a:extLst>
          </p:cNvPr>
          <p:cNvSpPr>
            <a:spLocks noGrp="1"/>
          </p:cNvSpPr>
          <p:nvPr>
            <p:ph type="title"/>
          </p:nvPr>
        </p:nvSpPr>
        <p:spPr/>
        <p:txBody>
          <a:bodyPr/>
          <a:lstStyle/>
          <a:p>
            <a:r>
              <a:rPr lang="en-US" dirty="0"/>
              <a:t>References Cont.</a:t>
            </a:r>
          </a:p>
        </p:txBody>
      </p:sp>
      <p:sp>
        <p:nvSpPr>
          <p:cNvPr id="3" name="Content Placeholder 2">
            <a:extLst>
              <a:ext uri="{FF2B5EF4-FFF2-40B4-BE49-F238E27FC236}">
                <a16:creationId xmlns:a16="http://schemas.microsoft.com/office/drawing/2014/main" id="{5486A1FF-F536-4D2D-8130-50A41F4AC5F7}"/>
              </a:ext>
            </a:extLst>
          </p:cNvPr>
          <p:cNvSpPr>
            <a:spLocks noGrp="1"/>
          </p:cNvSpPr>
          <p:nvPr>
            <p:ph sz="half" idx="1"/>
          </p:nvPr>
        </p:nvSpPr>
        <p:spPr/>
        <p:txBody>
          <a:bodyPr>
            <a:normAutofit fontScale="92500" lnSpcReduction="20000"/>
          </a:bodyPr>
          <a:lstStyle/>
          <a:p>
            <a:pPr marL="0" indent="0">
              <a:buNone/>
            </a:pPr>
            <a:r>
              <a:rPr lang="en-US" dirty="0"/>
              <a:t>Websites:</a:t>
            </a:r>
          </a:p>
          <a:p>
            <a:r>
              <a:rPr lang="en-US" dirty="0">
                <a:hlinkClick r:id="rId2"/>
              </a:rPr>
              <a:t>https://www.asha.org/Practice-Portal/Professional-Issues/Augmentative-and-Alternative-Communication/</a:t>
            </a:r>
            <a:r>
              <a:rPr lang="en-US" dirty="0"/>
              <a:t> </a:t>
            </a:r>
          </a:p>
          <a:p>
            <a:pPr marL="0" indent="0">
              <a:buNone/>
            </a:pPr>
            <a:endParaRPr lang="en-US" dirty="0"/>
          </a:p>
          <a:p>
            <a:pPr marL="0" indent="0">
              <a:buNone/>
            </a:pPr>
            <a:r>
              <a:rPr lang="en-US" dirty="0"/>
              <a:t>Free Downloads:</a:t>
            </a:r>
          </a:p>
          <a:p>
            <a:r>
              <a:rPr lang="en-US" dirty="0">
                <a:hlinkClick r:id="rId3"/>
              </a:rPr>
              <a:t>http://touchchatapp.com/support/software-updates</a:t>
            </a:r>
            <a:r>
              <a:rPr lang="en-US" dirty="0"/>
              <a:t> </a:t>
            </a:r>
          </a:p>
          <a:p>
            <a:r>
              <a:rPr lang="en-US" dirty="0">
                <a:hlinkClick r:id="rId4"/>
              </a:rPr>
              <a:t>https://www.prentrom.com/support/PASS/download-nuvoice-pass-software</a:t>
            </a:r>
            <a:r>
              <a:rPr lang="en-US" dirty="0"/>
              <a:t>   </a:t>
            </a:r>
          </a:p>
          <a:p>
            <a:r>
              <a:rPr lang="en-US" dirty="0"/>
              <a:t> </a:t>
            </a:r>
          </a:p>
          <a:p>
            <a:endParaRPr lang="en-US" dirty="0"/>
          </a:p>
        </p:txBody>
      </p:sp>
      <p:sp>
        <p:nvSpPr>
          <p:cNvPr id="4" name="Content Placeholder 3">
            <a:extLst>
              <a:ext uri="{FF2B5EF4-FFF2-40B4-BE49-F238E27FC236}">
                <a16:creationId xmlns:a16="http://schemas.microsoft.com/office/drawing/2014/main" id="{0744DE29-37AD-46C4-A9BA-D878FF928313}"/>
              </a:ext>
            </a:extLst>
          </p:cNvPr>
          <p:cNvSpPr>
            <a:spLocks noGrp="1"/>
          </p:cNvSpPr>
          <p:nvPr>
            <p:ph sz="half" idx="2"/>
          </p:nvPr>
        </p:nvSpPr>
        <p:spPr/>
        <p:txBody>
          <a:bodyPr>
            <a:normAutofit fontScale="92500" lnSpcReduction="20000"/>
          </a:bodyPr>
          <a:lstStyle/>
          <a:p>
            <a:r>
              <a:rPr lang="en-US" dirty="0"/>
              <a:t>Links:</a:t>
            </a:r>
          </a:p>
          <a:p>
            <a:r>
              <a:rPr lang="en-US" dirty="0">
                <a:hlinkClick r:id="rId5"/>
              </a:rPr>
              <a:t>http://vlindertherapies.com/blog/2018/4/14/aided-language-what-how-to-model-aac.html</a:t>
            </a:r>
            <a:r>
              <a:rPr lang="en-US" dirty="0"/>
              <a:t> </a:t>
            </a:r>
          </a:p>
          <a:p>
            <a:endParaRPr lang="en-US" dirty="0"/>
          </a:p>
          <a:p>
            <a:r>
              <a:rPr lang="en-US" dirty="0"/>
              <a:t>LAMP Core Board:</a:t>
            </a:r>
            <a:br>
              <a:rPr lang="en-US" dirty="0"/>
            </a:br>
            <a:r>
              <a:rPr lang="en-US" dirty="0">
                <a:hlinkClick r:id="rId6"/>
              </a:rPr>
              <a:t>https://www.aacandautism.com/assets/uploads/LAMP_board_30_by_59_5_rectangles.pdf</a:t>
            </a:r>
            <a:r>
              <a:rPr lang="en-US" dirty="0"/>
              <a:t> </a:t>
            </a:r>
          </a:p>
        </p:txBody>
      </p:sp>
    </p:spTree>
    <p:extLst>
      <p:ext uri="{BB962C8B-B14F-4D97-AF65-F5344CB8AC3E}">
        <p14:creationId xmlns:p14="http://schemas.microsoft.com/office/powerpoint/2010/main" val="1983040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443FB-6A86-4DE8-8A7B-3152F2BEBA78}"/>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6A97F2B3-3B3A-49CA-82D6-8780DA4093BA}"/>
              </a:ext>
            </a:extLst>
          </p:cNvPr>
          <p:cNvSpPr>
            <a:spLocks noGrp="1"/>
          </p:cNvSpPr>
          <p:nvPr>
            <p:ph sz="half" idx="1"/>
          </p:nvPr>
        </p:nvSpPr>
        <p:spPr/>
        <p:txBody>
          <a:bodyPr>
            <a:normAutofit fontScale="62500" lnSpcReduction="20000"/>
          </a:bodyPr>
          <a:lstStyle/>
          <a:p>
            <a:endParaRPr lang="en-US" sz="2200" dirty="0"/>
          </a:p>
          <a:p>
            <a:pPr defTabSz="914400">
              <a:spcBef>
                <a:spcPts val="0"/>
              </a:spcBef>
              <a:buClrTx/>
              <a:buSzTx/>
              <a:defRPr/>
            </a:pPr>
            <a:r>
              <a:rPr lang="en-US" sz="2200" dirty="0"/>
              <a:t>Dada</a:t>
            </a:r>
            <a:r>
              <a:rPr lang="en-US" sz="1900" dirty="0"/>
              <a:t>, S., &amp; </a:t>
            </a:r>
            <a:r>
              <a:rPr lang="en-US" sz="1900" dirty="0" err="1"/>
              <a:t>Alant</a:t>
            </a:r>
            <a:r>
              <a:rPr lang="en-US" sz="1900" dirty="0"/>
              <a:t>, E. (2009). The Effect of Aided Language Stimulation on Vocabulary Acquisition in Children With Little or No Functional Speech. </a:t>
            </a:r>
            <a:r>
              <a:rPr lang="en-US" sz="1900" i="1" dirty="0"/>
              <a:t>American Journal of Speech-Language Pathology,</a:t>
            </a:r>
            <a:r>
              <a:rPr lang="en-US" sz="1900" dirty="0"/>
              <a:t> </a:t>
            </a:r>
            <a:r>
              <a:rPr lang="en-US" sz="1900" i="1" dirty="0"/>
              <a:t>18</a:t>
            </a:r>
            <a:r>
              <a:rPr lang="en-US" sz="1900" dirty="0"/>
              <a:t>(1), 50. doi:10.1044/1058-0360(2008/07-0018)</a:t>
            </a:r>
          </a:p>
          <a:p>
            <a:pPr defTabSz="914400">
              <a:spcBef>
                <a:spcPts val="0"/>
              </a:spcBef>
              <a:buClrTx/>
              <a:buSzTx/>
              <a:defRPr/>
            </a:pPr>
            <a:endParaRPr lang="en-US" sz="1900" dirty="0"/>
          </a:p>
          <a:p>
            <a:pPr defTabSz="914400">
              <a:spcBef>
                <a:spcPts val="0"/>
              </a:spcBef>
              <a:buClrTx/>
              <a:buSzTx/>
              <a:defRPr/>
            </a:pPr>
            <a:r>
              <a:rPr lang="en-US" sz="1900" dirty="0"/>
              <a:t>Drager, K. D., Postal, V. J., </a:t>
            </a:r>
            <a:r>
              <a:rPr lang="en-US" sz="1900" dirty="0" err="1"/>
              <a:t>Carrolus</a:t>
            </a:r>
            <a:r>
              <a:rPr lang="en-US" sz="1900" dirty="0"/>
              <a:t>, L., Castellano, M., Gagliano, C., &amp; Glynn, J. (2006). The Effect of Aided Language Modeling on Symbol Comprehension and Production in 2 Preschoolers With Autism. </a:t>
            </a:r>
            <a:r>
              <a:rPr lang="en-US" sz="1900" i="1" dirty="0"/>
              <a:t>American Journal of Speech-Language Pathology,</a:t>
            </a:r>
            <a:r>
              <a:rPr lang="en-US" sz="1900" dirty="0"/>
              <a:t> </a:t>
            </a:r>
            <a:r>
              <a:rPr lang="en-US" sz="1900" i="1" dirty="0"/>
              <a:t>15</a:t>
            </a:r>
            <a:r>
              <a:rPr lang="en-US" sz="1900" dirty="0"/>
              <a:t>(2), 112. doi:10.1044/1058-0360(2006/012)</a:t>
            </a:r>
          </a:p>
          <a:p>
            <a:pPr defTabSz="914400">
              <a:spcBef>
                <a:spcPts val="0"/>
              </a:spcBef>
              <a:buClrTx/>
              <a:buSzTx/>
              <a:defRPr/>
            </a:pPr>
            <a:endParaRPr lang="en-US" sz="1900" dirty="0"/>
          </a:p>
          <a:p>
            <a:pPr defTabSz="914400">
              <a:spcBef>
                <a:spcPts val="0"/>
              </a:spcBef>
              <a:buClrTx/>
              <a:buSzTx/>
              <a:defRPr/>
            </a:pPr>
            <a:r>
              <a:rPr lang="en-US" sz="1900" dirty="0"/>
              <a:t>Finke, E. H., Davis, J. M., Benedict, M., </a:t>
            </a:r>
            <a:r>
              <a:rPr lang="en-US" sz="1900" dirty="0" err="1"/>
              <a:t>Goga</a:t>
            </a:r>
            <a:r>
              <a:rPr lang="en-US" sz="1900" dirty="0"/>
              <a:t>, L., Kelly, J., Palumbo, L., Waters, S. (2017). Effects of a Least-to-Most Prompting Procedure on </a:t>
            </a:r>
            <a:r>
              <a:rPr lang="en-US" sz="1900" dirty="0" err="1"/>
              <a:t>Multisymbol</a:t>
            </a:r>
            <a:r>
              <a:rPr lang="en-US" sz="1900" dirty="0"/>
              <a:t> Message Production in Children With Autism Spectrum Disorder Who Use Augmentative and Alternative Communication. </a:t>
            </a:r>
            <a:r>
              <a:rPr lang="en-US" sz="1900" i="1" dirty="0"/>
              <a:t>American Journal of Speech-Language Pathology,</a:t>
            </a:r>
            <a:r>
              <a:rPr lang="en-US" sz="1900" dirty="0"/>
              <a:t> </a:t>
            </a:r>
            <a:r>
              <a:rPr lang="en-US" sz="1900" i="1" dirty="0"/>
              <a:t>26</a:t>
            </a:r>
            <a:r>
              <a:rPr lang="en-US" sz="1900" dirty="0"/>
              <a:t>(1), 81. doi:10.1044/2016_ajslp-14-0187</a:t>
            </a:r>
          </a:p>
          <a:p>
            <a:pPr defTabSz="914400">
              <a:spcBef>
                <a:spcPts val="0"/>
              </a:spcBef>
              <a:buClrTx/>
              <a:buSzTx/>
              <a:defRPr/>
            </a:pPr>
            <a:endParaRPr lang="en-US" dirty="0"/>
          </a:p>
          <a:p>
            <a:pPr marL="0" lvl="0" indent="0" defTabSz="914400">
              <a:spcBef>
                <a:spcPts val="0"/>
              </a:spcBef>
              <a:buClrTx/>
              <a:buSzTx/>
              <a:buNone/>
              <a:defRPr/>
            </a:pPr>
            <a:endParaRPr lang="en-US" dirty="0"/>
          </a:p>
          <a:p>
            <a:endParaRPr lang="en-US" dirty="0"/>
          </a:p>
          <a:p>
            <a:endParaRPr lang="en-US" dirty="0"/>
          </a:p>
        </p:txBody>
      </p:sp>
      <p:sp>
        <p:nvSpPr>
          <p:cNvPr id="4" name="Content Placeholder 3">
            <a:extLst>
              <a:ext uri="{FF2B5EF4-FFF2-40B4-BE49-F238E27FC236}">
                <a16:creationId xmlns:a16="http://schemas.microsoft.com/office/drawing/2014/main" id="{7225918A-95B5-44C6-A304-53B1DA1E4EBE}"/>
              </a:ext>
            </a:extLst>
          </p:cNvPr>
          <p:cNvSpPr>
            <a:spLocks noGrp="1"/>
          </p:cNvSpPr>
          <p:nvPr>
            <p:ph sz="half" idx="2"/>
          </p:nvPr>
        </p:nvSpPr>
        <p:spPr/>
        <p:txBody>
          <a:bodyPr>
            <a:normAutofit fontScale="62500" lnSpcReduction="20000"/>
          </a:bodyPr>
          <a:lstStyle/>
          <a:p>
            <a:r>
              <a:rPr lang="en-US" sz="2200" dirty="0"/>
              <a:t>Harris, M. D., &amp; </a:t>
            </a:r>
            <a:r>
              <a:rPr lang="en-US" sz="2200" dirty="0" err="1"/>
              <a:t>Reichle</a:t>
            </a:r>
            <a:r>
              <a:rPr lang="en-US" sz="2200" dirty="0"/>
              <a:t>, J. (2004). The Impact of Aided Language Stimulation on Symbol Comprehension and Production in Children With Moderate Cognitive Disabilities. </a:t>
            </a:r>
            <a:r>
              <a:rPr lang="en-US" sz="2200" i="1" dirty="0"/>
              <a:t>American Journal of Speech-Language Pathology,</a:t>
            </a:r>
            <a:r>
              <a:rPr lang="en-US" sz="2200" dirty="0"/>
              <a:t> </a:t>
            </a:r>
            <a:r>
              <a:rPr lang="en-US" sz="2200" i="1" dirty="0"/>
              <a:t>13</a:t>
            </a:r>
            <a:r>
              <a:rPr lang="en-US" sz="2200" dirty="0"/>
              <a:t>(2), 155. doi:10.1044/1058-0360(2004/016)</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928919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02A09-E1A4-47BD-AFC6-43BA11BB57E6}"/>
              </a:ext>
            </a:extLst>
          </p:cNvPr>
          <p:cNvSpPr>
            <a:spLocks noGrp="1"/>
          </p:cNvSpPr>
          <p:nvPr>
            <p:ph type="title"/>
          </p:nvPr>
        </p:nvSpPr>
        <p:spPr/>
        <p:txBody>
          <a:bodyPr/>
          <a:lstStyle/>
          <a:p>
            <a:r>
              <a:rPr lang="en-US" dirty="0"/>
              <a:t>Definition of Aided Language Stimulation </a:t>
            </a:r>
          </a:p>
        </p:txBody>
      </p:sp>
      <p:sp>
        <p:nvSpPr>
          <p:cNvPr id="3" name="Content Placeholder 2">
            <a:extLst>
              <a:ext uri="{FF2B5EF4-FFF2-40B4-BE49-F238E27FC236}">
                <a16:creationId xmlns:a16="http://schemas.microsoft.com/office/drawing/2014/main" id="{768CE99A-EB1B-40C0-A090-24F48D3F90B5}"/>
              </a:ext>
            </a:extLst>
          </p:cNvPr>
          <p:cNvSpPr>
            <a:spLocks noGrp="1"/>
          </p:cNvSpPr>
          <p:nvPr>
            <p:ph sz="half" idx="1"/>
          </p:nvPr>
        </p:nvSpPr>
        <p:spPr>
          <a:xfrm>
            <a:off x="791633" y="2160589"/>
            <a:ext cx="4184035" cy="3880772"/>
          </a:xfrm>
        </p:spPr>
        <p:txBody>
          <a:bodyPr>
            <a:normAutofit fontScale="92500"/>
          </a:bodyPr>
          <a:lstStyle/>
          <a:p>
            <a:r>
              <a:rPr lang="en-US" sz="2400" dirty="0"/>
              <a:t>Aided language stimulation is a communication strategy, where a communication partner teaches symbol meaning and models language by combining his or her own verbal input with selection of vocabulary on the Augmentative and Alternative Communication (AAC) system. </a:t>
            </a:r>
          </a:p>
        </p:txBody>
      </p:sp>
      <p:sp>
        <p:nvSpPr>
          <p:cNvPr id="4" name="Content Placeholder 3">
            <a:extLst>
              <a:ext uri="{FF2B5EF4-FFF2-40B4-BE49-F238E27FC236}">
                <a16:creationId xmlns:a16="http://schemas.microsoft.com/office/drawing/2014/main" id="{62551C19-128C-45F4-BEF8-41C5777D88AE}"/>
              </a:ext>
            </a:extLst>
          </p:cNvPr>
          <p:cNvSpPr>
            <a:spLocks noGrp="1"/>
          </p:cNvSpPr>
          <p:nvPr>
            <p:ph sz="half" idx="2"/>
          </p:nvPr>
        </p:nvSpPr>
        <p:spPr>
          <a:xfrm>
            <a:off x="5658930" y="2160589"/>
            <a:ext cx="4184034" cy="3880773"/>
          </a:xfrm>
        </p:spPr>
        <p:txBody>
          <a:bodyPr>
            <a:normAutofit fontScale="92500"/>
          </a:bodyPr>
          <a:lstStyle/>
          <a:p>
            <a:r>
              <a:rPr lang="en-US" sz="2400" dirty="0"/>
              <a:t>This is done by simultaneously selecting vocabulary on the AAC system and speaking. </a:t>
            </a:r>
          </a:p>
          <a:p>
            <a:endParaRPr lang="en-US" sz="2400" dirty="0"/>
          </a:p>
          <a:p>
            <a:r>
              <a:rPr lang="en-US" sz="2400" dirty="0"/>
              <a:t>Basically touch the symbols as you are saying them. MODEL ON THE SYSTEM</a:t>
            </a:r>
          </a:p>
          <a:p>
            <a:endParaRPr lang="en-US" dirty="0"/>
          </a:p>
        </p:txBody>
      </p:sp>
    </p:spTree>
    <p:extLst>
      <p:ext uri="{BB962C8B-B14F-4D97-AF65-F5344CB8AC3E}">
        <p14:creationId xmlns:p14="http://schemas.microsoft.com/office/powerpoint/2010/main" val="32585113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8" name="Group 137">
            <a:extLst>
              <a:ext uri="{FF2B5EF4-FFF2-40B4-BE49-F238E27FC236}">
                <a16:creationId xmlns:a16="http://schemas.microsoft.com/office/drawing/2014/main" id="{6A761A44-A936-4382-8A16-7ED6A2903D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9" name="Straight Connector 138">
              <a:extLst>
                <a:ext uri="{FF2B5EF4-FFF2-40B4-BE49-F238E27FC236}">
                  <a16:creationId xmlns:a16="http://schemas.microsoft.com/office/drawing/2014/main" id="{5459EE73-661E-48AA-A374-BF2B850F581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140" name="Straight Connector 139">
              <a:extLst>
                <a:ext uri="{FF2B5EF4-FFF2-40B4-BE49-F238E27FC236}">
                  <a16:creationId xmlns:a16="http://schemas.microsoft.com/office/drawing/2014/main" id="{D653EA91-5E43-427F-B0AB-1B8A496BC63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41" name="Rectangle 23">
              <a:extLst>
                <a:ext uri="{FF2B5EF4-FFF2-40B4-BE49-F238E27FC236}">
                  <a16:creationId xmlns:a16="http://schemas.microsoft.com/office/drawing/2014/main" id="{57571081-E136-40F9-B123-3A16F53BE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2" name="Rectangle 25">
              <a:extLst>
                <a:ext uri="{FF2B5EF4-FFF2-40B4-BE49-F238E27FC236}">
                  <a16:creationId xmlns:a16="http://schemas.microsoft.com/office/drawing/2014/main" id="{73197C11-EFC2-4F71-BEFF-B7EE3EEFFB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3" name="Isosceles Triangle 142">
              <a:extLst>
                <a:ext uri="{FF2B5EF4-FFF2-40B4-BE49-F238E27FC236}">
                  <a16:creationId xmlns:a16="http://schemas.microsoft.com/office/drawing/2014/main" id="{074C7561-7217-4DBC-8C63-2BB8560D6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4" name="Rectangle 27">
              <a:extLst>
                <a:ext uri="{FF2B5EF4-FFF2-40B4-BE49-F238E27FC236}">
                  <a16:creationId xmlns:a16="http://schemas.microsoft.com/office/drawing/2014/main" id="{6EB4E4EC-EA7F-4A46-9AF5-7E3E4E543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5" name="Rectangle 28">
              <a:extLst>
                <a:ext uri="{FF2B5EF4-FFF2-40B4-BE49-F238E27FC236}">
                  <a16:creationId xmlns:a16="http://schemas.microsoft.com/office/drawing/2014/main" id="{9048D13B-C50D-4EF9-AB6D-86713B7D43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6" name="Rectangle 29">
              <a:extLst>
                <a:ext uri="{FF2B5EF4-FFF2-40B4-BE49-F238E27FC236}">
                  <a16:creationId xmlns:a16="http://schemas.microsoft.com/office/drawing/2014/main" id="{8213FFC7-C869-40A9-8DBD-B311B342E7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7" name="Isosceles Triangle 146">
              <a:extLst>
                <a:ext uri="{FF2B5EF4-FFF2-40B4-BE49-F238E27FC236}">
                  <a16:creationId xmlns:a16="http://schemas.microsoft.com/office/drawing/2014/main" id="{A029FB91-93F5-4D40-9014-8D5108951E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8" name="Isosceles Triangle 147">
              <a:extLst>
                <a:ext uri="{FF2B5EF4-FFF2-40B4-BE49-F238E27FC236}">
                  <a16:creationId xmlns:a16="http://schemas.microsoft.com/office/drawing/2014/main" id="{F6022FD2-DE49-41E6-B3BF-B113018CA2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031" name="Picture 4" descr="Image result for superhero background">
            <a:extLst>
              <a:ext uri="{FF2B5EF4-FFF2-40B4-BE49-F238E27FC236}">
                <a16:creationId xmlns:a16="http://schemas.microsoft.com/office/drawing/2014/main" id="{8B510AA1-F4B0-4FBC-B883-56492CDD354F}"/>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l="15631" r="5703"/>
          <a:stretch/>
        </p:blipFill>
        <p:spPr bwMode="auto">
          <a:xfrm>
            <a:off x="20" y="-1"/>
            <a:ext cx="5394940" cy="6858001"/>
          </a:xfrm>
          <a:custGeom>
            <a:avLst/>
            <a:gdLst>
              <a:gd name="connsiteX0" fmla="*/ 842596 w 5394960"/>
              <a:gd name="connsiteY0" fmla="*/ 0 h 6858000"/>
              <a:gd name="connsiteX1" fmla="*/ 5394960 w 5394960"/>
              <a:gd name="connsiteY1" fmla="*/ 0 h 6858000"/>
              <a:gd name="connsiteX2" fmla="*/ 5394960 w 5394960"/>
              <a:gd name="connsiteY2" fmla="*/ 21851 h 6858000"/>
              <a:gd name="connsiteX3" fmla="*/ 4365943 w 5394960"/>
              <a:gd name="connsiteY3" fmla="*/ 6858000 h 6858000"/>
              <a:gd name="connsiteX4" fmla="*/ 0 w 5394960"/>
              <a:gd name="connsiteY4" fmla="*/ 6858000 h 6858000"/>
              <a:gd name="connsiteX5" fmla="*/ 0 w 5394960"/>
              <a:gd name="connsiteY5" fmla="*/ 566615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6A2CD98-C6D1-4F57-922B-DAE07336C484}"/>
              </a:ext>
            </a:extLst>
          </p:cNvPr>
          <p:cNvSpPr>
            <a:spLocks noGrp="1"/>
          </p:cNvSpPr>
          <p:nvPr>
            <p:ph type="title"/>
          </p:nvPr>
        </p:nvSpPr>
        <p:spPr>
          <a:xfrm>
            <a:off x="5380563" y="1678665"/>
            <a:ext cx="3887839" cy="2372168"/>
          </a:xfrm>
        </p:spPr>
        <p:txBody>
          <a:bodyPr vert="horz" lIns="91440" tIns="45720" rIns="91440" bIns="45720" rtlCol="0" anchor="b">
            <a:normAutofit fontScale="90000"/>
          </a:bodyPr>
          <a:lstStyle/>
          <a:p>
            <a:pPr algn="r"/>
            <a:r>
              <a:rPr lang="en-US" sz="5400" dirty="0"/>
              <a:t>You are all superheroes! </a:t>
            </a:r>
          </a:p>
        </p:txBody>
      </p:sp>
      <p:sp>
        <p:nvSpPr>
          <p:cNvPr id="7" name="TextBox 6">
            <a:extLst>
              <a:ext uri="{FF2B5EF4-FFF2-40B4-BE49-F238E27FC236}">
                <a16:creationId xmlns:a16="http://schemas.microsoft.com/office/drawing/2014/main" id="{1BF26C5D-A688-4447-9C54-F390B38687F0}"/>
              </a:ext>
            </a:extLst>
          </p:cNvPr>
          <p:cNvSpPr txBox="1"/>
          <p:nvPr/>
        </p:nvSpPr>
        <p:spPr>
          <a:xfrm>
            <a:off x="4784868" y="4992750"/>
            <a:ext cx="5394940" cy="1200329"/>
          </a:xfrm>
          <a:prstGeom prst="rect">
            <a:avLst/>
          </a:prstGeom>
          <a:noFill/>
        </p:spPr>
        <p:txBody>
          <a:bodyPr wrap="square" rtlCol="0">
            <a:spAutoFit/>
          </a:bodyPr>
          <a:lstStyle/>
          <a:p>
            <a:r>
              <a:rPr lang="en-US" sz="2400" dirty="0"/>
              <a:t>Thank You! </a:t>
            </a:r>
          </a:p>
          <a:p>
            <a:r>
              <a:rPr lang="en-US" sz="2400" dirty="0"/>
              <a:t>Feel Free to contact me if you need anything! beccakelleyslp@gmail.com</a:t>
            </a:r>
          </a:p>
        </p:txBody>
      </p:sp>
    </p:spTree>
    <p:extLst>
      <p:ext uri="{BB962C8B-B14F-4D97-AF65-F5344CB8AC3E}">
        <p14:creationId xmlns:p14="http://schemas.microsoft.com/office/powerpoint/2010/main" val="2034459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B108D-D427-4344-A25F-33132383AC3E}"/>
              </a:ext>
            </a:extLst>
          </p:cNvPr>
          <p:cNvSpPr>
            <a:spLocks noGrp="1"/>
          </p:cNvSpPr>
          <p:nvPr>
            <p:ph type="title"/>
          </p:nvPr>
        </p:nvSpPr>
        <p:spPr/>
        <p:txBody>
          <a:bodyPr/>
          <a:lstStyle/>
          <a:p>
            <a:r>
              <a:rPr lang="en-US" dirty="0"/>
              <a:t>Terminology</a:t>
            </a:r>
          </a:p>
        </p:txBody>
      </p:sp>
      <p:sp>
        <p:nvSpPr>
          <p:cNvPr id="3" name="Content Placeholder 2">
            <a:extLst>
              <a:ext uri="{FF2B5EF4-FFF2-40B4-BE49-F238E27FC236}">
                <a16:creationId xmlns:a16="http://schemas.microsoft.com/office/drawing/2014/main" id="{580A6B1F-93A9-45FE-8C48-961F824EEC94}"/>
              </a:ext>
            </a:extLst>
          </p:cNvPr>
          <p:cNvSpPr>
            <a:spLocks noGrp="1"/>
          </p:cNvSpPr>
          <p:nvPr>
            <p:ph sz="half" idx="1"/>
          </p:nvPr>
        </p:nvSpPr>
        <p:spPr/>
        <p:txBody>
          <a:bodyPr>
            <a:normAutofit/>
          </a:bodyPr>
          <a:lstStyle/>
          <a:p>
            <a:pPr marL="0" indent="0">
              <a:buNone/>
            </a:pPr>
            <a:r>
              <a:rPr lang="en-US" sz="2400" dirty="0"/>
              <a:t>Communication System: </a:t>
            </a:r>
          </a:p>
          <a:p>
            <a:r>
              <a:rPr lang="en-US" sz="2000" dirty="0"/>
              <a:t>An </a:t>
            </a:r>
            <a:r>
              <a:rPr lang="en-US" sz="2000" b="1" dirty="0"/>
              <a:t>AAC system</a:t>
            </a:r>
            <a:r>
              <a:rPr lang="en-US" sz="2000" dirty="0"/>
              <a:t> is an integrated group of components used to enhance communication. These components include forms of AAC (aided or unaided), symbols, selection techniques, and strategies. (ASHA)</a:t>
            </a:r>
            <a:endParaRPr lang="en-US" sz="2800" dirty="0"/>
          </a:p>
        </p:txBody>
      </p:sp>
      <p:sp>
        <p:nvSpPr>
          <p:cNvPr id="4" name="Content Placeholder 3">
            <a:extLst>
              <a:ext uri="{FF2B5EF4-FFF2-40B4-BE49-F238E27FC236}">
                <a16:creationId xmlns:a16="http://schemas.microsoft.com/office/drawing/2014/main" id="{4B812BC8-1BD9-4C33-8634-AABD3610DDFF}"/>
              </a:ext>
            </a:extLst>
          </p:cNvPr>
          <p:cNvSpPr>
            <a:spLocks noGrp="1"/>
          </p:cNvSpPr>
          <p:nvPr>
            <p:ph sz="half" idx="2"/>
          </p:nvPr>
        </p:nvSpPr>
        <p:spPr/>
        <p:txBody>
          <a:bodyPr/>
          <a:lstStyle/>
          <a:p>
            <a:endParaRPr lang="en-US" sz="2000" dirty="0"/>
          </a:p>
          <a:p>
            <a:r>
              <a:rPr lang="en-US" sz="2000" dirty="0"/>
              <a:t>Which may include: A high tech device (dedicated system, iPad w/ communication app, mid-tech system, low tech core vocabulary board, communication notebooks with pictures, etc.</a:t>
            </a:r>
          </a:p>
          <a:p>
            <a:r>
              <a:rPr lang="en-US" sz="2000" dirty="0"/>
              <a:t>More information on these at 1:00-3:30 Overview of AAC </a:t>
            </a:r>
            <a:r>
              <a:rPr lang="en-US" sz="2000" dirty="0">
                <a:sym typeface="Wingdings" panose="05000000000000000000" pitchFamily="2" charset="2"/>
              </a:rPr>
              <a:t></a:t>
            </a:r>
            <a:endParaRPr lang="en-US" sz="2000" dirty="0"/>
          </a:p>
          <a:p>
            <a:endParaRPr lang="en-US" dirty="0"/>
          </a:p>
        </p:txBody>
      </p:sp>
    </p:spTree>
    <p:extLst>
      <p:ext uri="{BB962C8B-B14F-4D97-AF65-F5344CB8AC3E}">
        <p14:creationId xmlns:p14="http://schemas.microsoft.com/office/powerpoint/2010/main" val="36750057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1628-FFAB-40BD-9BA8-181F39574DE2}"/>
              </a:ext>
            </a:extLst>
          </p:cNvPr>
          <p:cNvSpPr>
            <a:spLocks noGrp="1"/>
          </p:cNvSpPr>
          <p:nvPr>
            <p:ph type="title"/>
          </p:nvPr>
        </p:nvSpPr>
        <p:spPr/>
        <p:txBody>
          <a:bodyPr/>
          <a:lstStyle/>
          <a:p>
            <a:r>
              <a:rPr lang="en-US" dirty="0"/>
              <a:t>Core Vocabulary</a:t>
            </a:r>
          </a:p>
        </p:txBody>
      </p:sp>
      <p:sp>
        <p:nvSpPr>
          <p:cNvPr id="3" name="Content Placeholder 2">
            <a:extLst>
              <a:ext uri="{FF2B5EF4-FFF2-40B4-BE49-F238E27FC236}">
                <a16:creationId xmlns:a16="http://schemas.microsoft.com/office/drawing/2014/main" id="{CF0CD8EA-0DF6-4CFF-AF25-3DD2B0342036}"/>
              </a:ext>
            </a:extLst>
          </p:cNvPr>
          <p:cNvSpPr>
            <a:spLocks noGrp="1"/>
          </p:cNvSpPr>
          <p:nvPr>
            <p:ph sz="half" idx="1"/>
          </p:nvPr>
        </p:nvSpPr>
        <p:spPr>
          <a:xfrm>
            <a:off x="677334" y="2092352"/>
            <a:ext cx="4184035" cy="3880772"/>
          </a:xfrm>
        </p:spPr>
        <p:txBody>
          <a:bodyPr/>
          <a:lstStyle/>
          <a:p>
            <a:pPr fontAlgn="base"/>
            <a:r>
              <a:rPr lang="en-US" b="1" dirty="0"/>
              <a:t>Core vocabulary </a:t>
            </a:r>
            <a:r>
              <a:rPr lang="en-US" dirty="0"/>
              <a:t>is a small set of simple words, in any language, that are used frequently and across contexts.</a:t>
            </a:r>
            <a:endParaRPr lang="en-US" b="1" dirty="0"/>
          </a:p>
          <a:p>
            <a:pPr fontAlgn="base"/>
            <a:r>
              <a:rPr lang="en-US" b="1" dirty="0"/>
              <a:t>Core vocabulary </a:t>
            </a:r>
            <a:r>
              <a:rPr lang="en-US" dirty="0"/>
              <a:t>contains all parts of speech - nouns, pronouns, verbs, adjectives, adverbs, prepositions, conjunctions, and interjections and serves as a great medium for teaching language. (Cross, Baker, Klotz &amp; </a:t>
            </a:r>
            <a:r>
              <a:rPr lang="en-US" dirty="0" err="1"/>
              <a:t>Badman</a:t>
            </a:r>
            <a:r>
              <a:rPr lang="en-US" dirty="0"/>
              <a:t>, 1997)</a:t>
            </a:r>
            <a:endParaRPr lang="en-US" b="1" dirty="0"/>
          </a:p>
          <a:p>
            <a:endParaRPr lang="en-US" dirty="0"/>
          </a:p>
        </p:txBody>
      </p:sp>
      <p:sp>
        <p:nvSpPr>
          <p:cNvPr id="7" name="Rectangle 6">
            <a:extLst>
              <a:ext uri="{FF2B5EF4-FFF2-40B4-BE49-F238E27FC236}">
                <a16:creationId xmlns:a16="http://schemas.microsoft.com/office/drawing/2014/main" id="{7EF98E54-CAF1-4C8C-9FFC-9025EE55F4DE}"/>
              </a:ext>
            </a:extLst>
          </p:cNvPr>
          <p:cNvSpPr/>
          <p:nvPr/>
        </p:nvSpPr>
        <p:spPr>
          <a:xfrm>
            <a:off x="5969202" y="3244334"/>
            <a:ext cx="322524" cy="369332"/>
          </a:xfrm>
          <a:prstGeom prst="rect">
            <a:avLst/>
          </a:prstGeom>
        </p:spPr>
        <p:txBody>
          <a:bodyPr wrap="none">
            <a:spAutoFit/>
          </a:bodyPr>
          <a:lstStyle/>
          <a:p>
            <a:r>
              <a:rPr lang="en-US" dirty="0"/>
              <a:t>  </a:t>
            </a:r>
          </a:p>
        </p:txBody>
      </p:sp>
      <p:pic>
        <p:nvPicPr>
          <p:cNvPr id="8" name="Picture 2" descr="Image result for core vocabulary">
            <a:extLst>
              <a:ext uri="{FF2B5EF4-FFF2-40B4-BE49-F238E27FC236}">
                <a16:creationId xmlns:a16="http://schemas.microsoft.com/office/drawing/2014/main" id="{E5EC13FD-DC74-4E9D-99AD-B8CEEA8C852C}"/>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 r="17034" b="-1779"/>
          <a:stretch/>
        </p:blipFill>
        <p:spPr bwMode="auto">
          <a:xfrm>
            <a:off x="5435802" y="533400"/>
            <a:ext cx="5900987"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284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3E6C4-660A-45DE-A847-FEF84F87154F}"/>
              </a:ext>
            </a:extLst>
          </p:cNvPr>
          <p:cNvSpPr>
            <a:spLocks noGrp="1"/>
          </p:cNvSpPr>
          <p:nvPr>
            <p:ph type="title"/>
          </p:nvPr>
        </p:nvSpPr>
        <p:spPr/>
        <p:txBody>
          <a:bodyPr/>
          <a:lstStyle/>
          <a:p>
            <a:r>
              <a:rPr lang="en-US" dirty="0"/>
              <a:t>Fringe Vocabulary</a:t>
            </a:r>
          </a:p>
        </p:txBody>
      </p:sp>
      <p:sp>
        <p:nvSpPr>
          <p:cNvPr id="3" name="Content Placeholder 2">
            <a:extLst>
              <a:ext uri="{FF2B5EF4-FFF2-40B4-BE49-F238E27FC236}">
                <a16:creationId xmlns:a16="http://schemas.microsoft.com/office/drawing/2014/main" id="{9AC8B9D2-E1AA-4D79-BC68-F57F69E8368E}"/>
              </a:ext>
            </a:extLst>
          </p:cNvPr>
          <p:cNvSpPr>
            <a:spLocks noGrp="1"/>
          </p:cNvSpPr>
          <p:nvPr>
            <p:ph sz="half" idx="1"/>
          </p:nvPr>
        </p:nvSpPr>
        <p:spPr/>
        <p:txBody>
          <a:bodyPr/>
          <a:lstStyle/>
          <a:p>
            <a:pPr fontAlgn="base"/>
            <a:r>
              <a:rPr lang="en-US" b="1" dirty="0"/>
              <a:t>Fringe vocabulary</a:t>
            </a:r>
            <a:r>
              <a:rPr lang="en-US" dirty="0"/>
              <a:t> refers to vocabulary that is more specific to a topic, environment, or individual. </a:t>
            </a:r>
            <a:endParaRPr lang="en-US" b="1" dirty="0"/>
          </a:p>
          <a:p>
            <a:r>
              <a:rPr lang="en-US" b="1" dirty="0"/>
              <a:t>Fringe vocabulary</a:t>
            </a:r>
            <a:r>
              <a:rPr lang="en-US" dirty="0"/>
              <a:t> is not generic and will likely not be used across environments, but in a certain setting with certain communication partners (i.e. talking about the </a:t>
            </a:r>
            <a:r>
              <a:rPr lang="en-US" dirty="0" err="1"/>
              <a:t>SuperBowl</a:t>
            </a:r>
            <a:r>
              <a:rPr lang="en-US" dirty="0"/>
              <a:t> - including specific teams and players.)</a:t>
            </a:r>
          </a:p>
        </p:txBody>
      </p:sp>
      <p:pic>
        <p:nvPicPr>
          <p:cNvPr id="5" name="Picture 2" descr="Image result for core vocabulary">
            <a:extLst>
              <a:ext uri="{FF2B5EF4-FFF2-40B4-BE49-F238E27FC236}">
                <a16:creationId xmlns:a16="http://schemas.microsoft.com/office/drawing/2014/main" id="{0A6AE19D-DC2E-444C-BD87-39F19A9EF939}"/>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1" r="17034" b="-1779"/>
          <a:stretch/>
        </p:blipFill>
        <p:spPr bwMode="auto">
          <a:xfrm>
            <a:off x="5241512" y="609600"/>
            <a:ext cx="5496429" cy="539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722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5274-F730-4B8A-BE49-5733B4EB686D}"/>
              </a:ext>
            </a:extLst>
          </p:cNvPr>
          <p:cNvSpPr>
            <a:spLocks noGrp="1"/>
          </p:cNvSpPr>
          <p:nvPr>
            <p:ph type="title"/>
          </p:nvPr>
        </p:nvSpPr>
        <p:spPr/>
        <p:txBody>
          <a:bodyPr/>
          <a:lstStyle/>
          <a:p>
            <a:r>
              <a:rPr lang="en-US" dirty="0"/>
              <a:t>Core vs. Fringe</a:t>
            </a:r>
          </a:p>
        </p:txBody>
      </p:sp>
      <p:sp>
        <p:nvSpPr>
          <p:cNvPr id="3" name="Content Placeholder 2">
            <a:extLst>
              <a:ext uri="{FF2B5EF4-FFF2-40B4-BE49-F238E27FC236}">
                <a16:creationId xmlns:a16="http://schemas.microsoft.com/office/drawing/2014/main" id="{5B828F14-5FFC-47CF-9EF7-1FC304203297}"/>
              </a:ext>
            </a:extLst>
          </p:cNvPr>
          <p:cNvSpPr>
            <a:spLocks noGrp="1"/>
          </p:cNvSpPr>
          <p:nvPr>
            <p:ph sz="half" idx="1"/>
          </p:nvPr>
        </p:nvSpPr>
        <p:spPr/>
        <p:txBody>
          <a:bodyPr/>
          <a:lstStyle/>
          <a:p>
            <a:pPr fontAlgn="base"/>
            <a:r>
              <a:rPr lang="en-US" dirty="0"/>
              <a:t>Core words that occur frequently, and compose 80% of our messages</a:t>
            </a:r>
          </a:p>
          <a:p>
            <a:pPr fontAlgn="base"/>
            <a:r>
              <a:rPr lang="en-US" dirty="0"/>
              <a:t>Fringe words that compose only 20% of our messages</a:t>
            </a:r>
          </a:p>
          <a:p>
            <a:pPr fontAlgn="base"/>
            <a:r>
              <a:rPr lang="en-US" dirty="0"/>
              <a:t>Core words provide the basic meaning of our messages, and fringe words provide the customized detail. </a:t>
            </a:r>
          </a:p>
          <a:p>
            <a:endParaRPr lang="en-US" dirty="0"/>
          </a:p>
        </p:txBody>
      </p:sp>
      <p:sp>
        <p:nvSpPr>
          <p:cNvPr id="4" name="Content Placeholder 3">
            <a:extLst>
              <a:ext uri="{FF2B5EF4-FFF2-40B4-BE49-F238E27FC236}">
                <a16:creationId xmlns:a16="http://schemas.microsoft.com/office/drawing/2014/main" id="{C4B5A63D-EF66-4C83-8BBA-FA9652471CC9}"/>
              </a:ext>
            </a:extLst>
          </p:cNvPr>
          <p:cNvSpPr>
            <a:spLocks noGrp="1"/>
          </p:cNvSpPr>
          <p:nvPr>
            <p:ph sz="half" idx="2"/>
          </p:nvPr>
        </p:nvSpPr>
        <p:spPr/>
        <p:txBody>
          <a:bodyPr/>
          <a:lstStyle/>
          <a:p>
            <a:pPr fontAlgn="base"/>
            <a:r>
              <a:rPr lang="en-US" dirty="0"/>
              <a:t>You can say many things using only core vocabulary. If you limit yourself to fringe vocabulary, you most likely will supply one word responses. </a:t>
            </a:r>
          </a:p>
          <a:p>
            <a:pPr fontAlgn="base"/>
            <a:r>
              <a:rPr lang="en-US" dirty="0"/>
              <a:t>Try to create a meaningful sentence containing only nouns!</a:t>
            </a:r>
          </a:p>
          <a:p>
            <a:endParaRPr lang="en-US" dirty="0"/>
          </a:p>
        </p:txBody>
      </p:sp>
    </p:spTree>
    <p:extLst>
      <p:ext uri="{BB962C8B-B14F-4D97-AF65-F5344CB8AC3E}">
        <p14:creationId xmlns:p14="http://schemas.microsoft.com/office/powerpoint/2010/main" val="271632810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TotalTime>
  <Words>3082</Words>
  <Application>Microsoft Office PowerPoint</Application>
  <PresentationFormat>Widescreen</PresentationFormat>
  <Paragraphs>287</Paragraphs>
  <Slides>50</Slides>
  <Notes>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Arial</vt:lpstr>
      <vt:lpstr>Calibri</vt:lpstr>
      <vt:lpstr>Trebuchet MS</vt:lpstr>
      <vt:lpstr>Wingdings 3</vt:lpstr>
      <vt:lpstr>Facet</vt:lpstr>
      <vt:lpstr>Aided Language Stimulation</vt:lpstr>
      <vt:lpstr>Introduction</vt:lpstr>
      <vt:lpstr>This Presentation</vt:lpstr>
      <vt:lpstr>ASHA Practice Portal </vt:lpstr>
      <vt:lpstr>Definition of Aided Language Stimulation </vt:lpstr>
      <vt:lpstr>Terminology</vt:lpstr>
      <vt:lpstr>Core Vocabulary</vt:lpstr>
      <vt:lpstr>Fringe Vocabulary</vt:lpstr>
      <vt:lpstr>Core vs. Fringe</vt:lpstr>
      <vt:lpstr>Research </vt:lpstr>
      <vt:lpstr>Conclusions</vt:lpstr>
      <vt:lpstr>Statistics</vt:lpstr>
      <vt:lpstr>How to Do it!</vt:lpstr>
      <vt:lpstr>When do you do it?</vt:lpstr>
      <vt:lpstr>PowerPoint Presentation</vt:lpstr>
      <vt:lpstr>Modeling in the Classroom</vt:lpstr>
      <vt:lpstr>Turn Video </vt:lpstr>
      <vt:lpstr>Modeling across settings</vt:lpstr>
      <vt:lpstr>Tips/Techniques</vt:lpstr>
      <vt:lpstr>MODELING (SMORRES)</vt:lpstr>
      <vt:lpstr>Descriptive Teaching Model</vt:lpstr>
      <vt:lpstr>DESCRIPTIVE TEACHING METHOD EXAMPLE</vt:lpstr>
      <vt:lpstr>Symbols</vt:lpstr>
      <vt:lpstr>PowerPoint Presentation</vt:lpstr>
      <vt:lpstr>PowerPoint Presentation</vt:lpstr>
      <vt:lpstr>Research for LTM prompting</vt:lpstr>
      <vt:lpstr>Prompting Reminders</vt:lpstr>
      <vt:lpstr>Facilitated Communication</vt:lpstr>
      <vt:lpstr>Resources </vt:lpstr>
      <vt:lpstr>Resources Cont. </vt:lpstr>
      <vt:lpstr>Unique Learning Curriculum </vt:lpstr>
      <vt:lpstr>PowerPoint Presentation</vt:lpstr>
      <vt:lpstr>LAMP Core Boards</vt:lpstr>
      <vt:lpstr>PowerPoint Presentation</vt:lpstr>
      <vt:lpstr>PowerPoint Presentation</vt:lpstr>
      <vt:lpstr>PowerPoint Presentation</vt:lpstr>
      <vt:lpstr>How To Use It</vt:lpstr>
      <vt:lpstr>Push-In</vt:lpstr>
      <vt:lpstr>Myths/Barriers</vt:lpstr>
      <vt:lpstr>In therapy </vt:lpstr>
      <vt:lpstr>In therapy cont.</vt:lpstr>
      <vt:lpstr>Core Words and Word Lists</vt:lpstr>
      <vt:lpstr>Core Songs</vt:lpstr>
      <vt:lpstr>CORE SONGS (YOUTUBE VIDEOS) </vt:lpstr>
      <vt:lpstr>More Core Songs</vt:lpstr>
      <vt:lpstr>EMBED VIDEOS IN POWERPOINT </vt:lpstr>
      <vt:lpstr>DOWNLOADING BOOKS INTO IBOOKS  </vt:lpstr>
      <vt:lpstr>References Cont.</vt:lpstr>
      <vt:lpstr>References</vt:lpstr>
      <vt:lpstr>You are all superheroes!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Aided Language Stimulation</dc:title>
  <dc:creator>TFSUser</dc:creator>
  <cp:lastModifiedBy>TFSUser</cp:lastModifiedBy>
  <cp:revision>4</cp:revision>
  <dcterms:created xsi:type="dcterms:W3CDTF">2019-04-01T16:04:59Z</dcterms:created>
  <dcterms:modified xsi:type="dcterms:W3CDTF">2019-04-01T17:47:17Z</dcterms:modified>
</cp:coreProperties>
</file>